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9" d="100"/>
          <a:sy n="49" d="100"/>
        </p:scale>
        <p:origin x="1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5125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25770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33522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33419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7D698-68D4-40FA-AD81-3A5229406873}" type="datetimeFigureOut">
              <a:rPr lang="en-AU" smtClean="0"/>
              <a:t>18/02/2020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7561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89814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27D698-68D4-40FA-AD81-3A5229406873}" type="datetimeFigureOut">
              <a:rPr lang="en-AU" smtClean="0"/>
              <a:t>18/02/2020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6255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27D698-68D4-40FA-AD81-3A5229406873}" type="datetimeFigureOut">
              <a:rPr lang="en-AU" smtClean="0"/>
              <a:t>18/02/2020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381488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7D698-68D4-40FA-AD81-3A5229406873}" type="datetimeFigureOut">
              <a:rPr lang="en-AU" smtClean="0"/>
              <a:t>18/02/2020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428082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118263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827D698-68D4-40FA-AD81-3A5229406873}" type="datetimeFigureOut">
              <a:rPr lang="en-AU" smtClean="0"/>
              <a:t>18/02/2020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191B4CB-5057-474E-93AE-F232DA100D43}" type="slidenum">
              <a:rPr lang="en-AU" smtClean="0"/>
              <a:t>‹#›</a:t>
            </a:fld>
            <a:endParaRPr lang="en-AU"/>
          </a:p>
        </p:txBody>
      </p:sp>
    </p:spTree>
    <p:extLst>
      <p:ext uri="{BB962C8B-B14F-4D97-AF65-F5344CB8AC3E}">
        <p14:creationId xmlns:p14="http://schemas.microsoft.com/office/powerpoint/2010/main" val="249026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827D698-68D4-40FA-AD81-3A5229406873}" type="datetimeFigureOut">
              <a:rPr lang="en-AU" smtClean="0"/>
              <a:t>18/02/2020</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191B4CB-5057-474E-93AE-F232DA100D43}" type="slidenum">
              <a:rPr lang="en-AU" smtClean="0"/>
              <a:t>‹#›</a:t>
            </a:fld>
            <a:endParaRPr lang="en-AU"/>
          </a:p>
        </p:txBody>
      </p:sp>
    </p:spTree>
    <p:extLst>
      <p:ext uri="{BB962C8B-B14F-4D97-AF65-F5344CB8AC3E}">
        <p14:creationId xmlns:p14="http://schemas.microsoft.com/office/powerpoint/2010/main" val="640228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2044" y="179886"/>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7" name="TextBox 6"/>
          <p:cNvSpPr txBox="1"/>
          <p:nvPr/>
        </p:nvSpPr>
        <p:spPr>
          <a:xfrm>
            <a:off x="162044" y="1051024"/>
            <a:ext cx="4175027" cy="5147563"/>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a:t>
            </a:r>
          </a:p>
          <a:p>
            <a:pPr algn="ctr"/>
            <a:r>
              <a:rPr lang="en-AU" dirty="0"/>
              <a:t>Unit 1 – Term 1</a:t>
            </a:r>
          </a:p>
          <a:p>
            <a:pPr algn="ctr"/>
            <a:endParaRPr lang="en-AU" sz="1000" dirty="0"/>
          </a:p>
          <a:p>
            <a:r>
              <a:rPr lang="en-AU" sz="1050" dirty="0">
                <a:latin typeface="Arial" panose="020B0604020202020204" pitchFamily="34" charset="0"/>
                <a:cs typeface="Arial" panose="020B0604020202020204" pitchFamily="34" charset="0"/>
              </a:rPr>
              <a:t>This term students will engage in proficiency strands of Understanding, Fluency, Problem Solving and Reasoning. The proficiencies reinforce the significance of working mathematically within the content and describe how the content is explored or developed. They provide the language to build in the developmental aspects of the learning of mathematics. </a:t>
            </a:r>
          </a:p>
          <a:p>
            <a:endParaRPr lang="en-AU" sz="1050" dirty="0">
              <a:latin typeface="Arial" panose="020B0604020202020204" pitchFamily="34" charset="0"/>
              <a:cs typeface="Arial" panose="020B0604020202020204" pitchFamily="34" charset="0"/>
            </a:endParaRPr>
          </a:p>
          <a:p>
            <a:r>
              <a:rPr lang="en-AU" sz="1050" dirty="0">
                <a:latin typeface="Arial" panose="020B0604020202020204" pitchFamily="34" charset="0"/>
                <a:cs typeface="Arial" panose="020B0604020202020204" pitchFamily="34" charset="0"/>
              </a:rPr>
              <a:t>Students have opportunities to develop understandings of:</a:t>
            </a:r>
          </a:p>
          <a:p>
            <a:pPr fontAlgn="ctr">
              <a:spcBef>
                <a:spcPts val="400"/>
              </a:spcBef>
              <a:spcAft>
                <a:spcPts val="400"/>
              </a:spcAft>
            </a:pPr>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Number and place value</a:t>
            </a:r>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 — count to 1 000, identify odd and even numbers, represent 3-digit numbers, compare and order 3-digit numbers, partition numbers (standard and non-standard place value partitioning), recall addition facts and related subtraction facts, represent and solve addition problems, add 2-digit, single-digit and 3-digit  numbers, subtract 2-digit and 3-digit numbers, represent multiplication, solve simple problems involving multiplication, recall multiplication number facts.</a:t>
            </a:r>
          </a:p>
          <a:p>
            <a:pPr fontAlgn="ctr">
              <a:spcBef>
                <a:spcPts val="400"/>
              </a:spcBef>
              <a:spcAft>
                <a:spcPts val="400"/>
              </a:spcAft>
            </a:pPr>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Using units of measurement</a:t>
            </a:r>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 — tell time to 5-minute intervals, identify one metre as a standard metric unit, represent a metre, measure with metres.</a:t>
            </a:r>
          </a:p>
          <a:p>
            <a:pPr fontAlgn="ctr">
              <a:spcBef>
                <a:spcPts val="400"/>
              </a:spcBef>
              <a:spcAft>
                <a:spcPts val="400"/>
              </a:spcAft>
            </a:pPr>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Chance </a:t>
            </a:r>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 conduct chance experiments, describe the outcomes of chance experiments, identify variations in the results of chance experiments.</a:t>
            </a:r>
          </a:p>
          <a:p>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Data representation and interpretation</a:t>
            </a:r>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 — collect simple data, record data in lists and tables, display data in a column graph, interpret and describe outcomes of data investigations.</a:t>
            </a:r>
            <a:endParaRPr lang="en-AU" sz="1050" dirty="0">
              <a:latin typeface="Arial" panose="020B0604020202020204" pitchFamily="34" charset="0"/>
              <a:cs typeface="Arial" panose="020B0604020202020204" pitchFamily="34" charset="0"/>
            </a:endParaRPr>
          </a:p>
        </p:txBody>
      </p:sp>
      <p:sp>
        <p:nvSpPr>
          <p:cNvPr id="2" name="TextBox 1"/>
          <p:cNvSpPr txBox="1"/>
          <p:nvPr/>
        </p:nvSpPr>
        <p:spPr>
          <a:xfrm>
            <a:off x="162043" y="6129922"/>
            <a:ext cx="4175027" cy="3195747"/>
          </a:xfrm>
          <a:prstGeom prst="rect">
            <a:avLst/>
          </a:prstGeom>
          <a:noFill/>
          <a:ln w="38100">
            <a:solidFill>
              <a:schemeClr val="accent2"/>
            </a:solidFill>
          </a:ln>
        </p:spPr>
        <p:txBody>
          <a:bodyPr wrap="square" rtlCol="0">
            <a:spAutoFit/>
          </a:bodyPr>
          <a:lstStyle/>
          <a:p>
            <a:pPr algn="ctr"/>
            <a:r>
              <a:rPr lang="en-AU" b="1" dirty="0">
                <a:solidFill>
                  <a:schemeClr val="accent2"/>
                </a:solidFill>
              </a:rPr>
              <a:t>Mathematics Assessment</a:t>
            </a:r>
          </a:p>
          <a:p>
            <a:pPr fontAlgn="ctr">
              <a:spcBef>
                <a:spcPts val="400"/>
              </a:spcBef>
              <a:spcAft>
                <a:spcPts val="400"/>
              </a:spcAft>
            </a:pPr>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Unit 1: Investigating and measuring length</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50" i="1" dirty="0">
                <a:solidFill>
                  <a:srgbClr val="000000"/>
                </a:solidFill>
                <a:latin typeface="Arial" panose="020B0604020202020204" pitchFamily="34" charset="0"/>
                <a:ea typeface="SimSun" panose="02010600030101010101" pitchFamily="2" charset="-122"/>
                <a:cs typeface="Arial" panose="020B0604020202020204" pitchFamily="34" charset="0"/>
              </a:rPr>
              <a:t>Assignment/Project</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Students use simple strategies to reason and solve a length inquiry question. </a:t>
            </a:r>
            <a:endParaRPr lang="en-AU" sz="1050" dirty="0" smtClean="0">
              <a:solidFill>
                <a:srgbClr val="000000"/>
              </a:solidFill>
              <a:latin typeface="Arial" panose="020B0604020202020204" pitchFamily="34" charset="0"/>
              <a:ea typeface="SimSun" panose="02010600030101010101" pitchFamily="2" charset="-122"/>
              <a:cs typeface="Arial" panose="020B0604020202020204" pitchFamily="34" charset="0"/>
            </a:endParaRPr>
          </a:p>
          <a:p>
            <a:endPar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Aft>
                <a:spcPts val="400"/>
              </a:spcAft>
            </a:pPr>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Unit 1: Representing, adding and subtracting numbers</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Aft>
                <a:spcPts val="400"/>
              </a:spcAft>
            </a:pPr>
            <a:r>
              <a:rPr lang="en-AU" sz="1050" i="1" dirty="0">
                <a:solidFill>
                  <a:srgbClr val="000000"/>
                </a:solidFill>
                <a:latin typeface="Arial" panose="020B0604020202020204" pitchFamily="34" charset="0"/>
                <a:ea typeface="SimSun" panose="02010600030101010101" pitchFamily="2" charset="-122"/>
                <a:cs typeface="Arial" panose="020B0604020202020204" pitchFamily="34" charset="0"/>
              </a:rPr>
              <a:t>Short answer questions</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50" dirty="0">
                <a:latin typeface="Arial" panose="020B0604020202020204" pitchFamily="34" charset="0"/>
                <a:ea typeface="SimSun" panose="02010600030101010101" pitchFamily="2" charset="-122"/>
                <a:cs typeface="Arial" panose="020B0604020202020204" pitchFamily="34" charset="0"/>
              </a:rPr>
              <a:t>Students recognise, represent and order numbers. They recognise the connection between addition and subtraction and add and subtract numbers. </a:t>
            </a:r>
            <a:endParaRPr lang="en-AU" sz="2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endParaRPr lang="en-AU" sz="2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endParaRPr lang="en-AU" sz="2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endParaRPr lang="en-AU" sz="2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endParaRPr lang="en-AU" sz="2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50" b="1" dirty="0">
                <a:solidFill>
                  <a:srgbClr val="000000"/>
                </a:solidFill>
                <a:latin typeface="Arial" panose="020B0604020202020204" pitchFamily="34" charset="0"/>
                <a:ea typeface="SimSun" panose="02010600030101010101" pitchFamily="2" charset="-122"/>
                <a:cs typeface="Arial" panose="020B0604020202020204" pitchFamily="34" charset="0"/>
              </a:rPr>
              <a:t>Unit 1: Conducting a simple  chance experiment</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fontAlgn="ctr">
              <a:spcBef>
                <a:spcPts val="400"/>
              </a:spcBef>
              <a:spcAft>
                <a:spcPts val="400"/>
              </a:spcAft>
            </a:pPr>
            <a:r>
              <a:rPr lang="en-AU" sz="1050" i="1" dirty="0">
                <a:solidFill>
                  <a:srgbClr val="000000"/>
                </a:solidFill>
                <a:latin typeface="Arial" panose="020B0604020202020204" pitchFamily="34" charset="0"/>
                <a:ea typeface="SimSun" panose="02010600030101010101" pitchFamily="2" charset="-122"/>
                <a:cs typeface="Arial" panose="020B0604020202020204" pitchFamily="34" charset="0"/>
              </a:rPr>
              <a:t>Short answer questions</a:t>
            </a:r>
            <a:endParaRPr lang="en-AU" sz="105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050" dirty="0">
                <a:solidFill>
                  <a:srgbClr val="000000"/>
                </a:solidFill>
                <a:latin typeface="Arial" panose="020B0604020202020204" pitchFamily="34" charset="0"/>
                <a:ea typeface="SimSun" panose="02010600030101010101" pitchFamily="2" charset="-122"/>
                <a:cs typeface="Arial" panose="020B0604020202020204" pitchFamily="34" charset="0"/>
              </a:rPr>
              <a:t>Students collect and interpret data from a simple chance experiment </a:t>
            </a:r>
            <a:endParaRPr lang="en-AU" sz="1050" b="1" dirty="0">
              <a:latin typeface="Arial" panose="020B0604020202020204" pitchFamily="34" charset="0"/>
              <a:cs typeface="Arial" panose="020B0604020202020204" pitchFamily="34" charset="0"/>
            </a:endParaRPr>
          </a:p>
        </p:txBody>
      </p:sp>
      <p:sp>
        <p:nvSpPr>
          <p:cNvPr id="10" name="TextBox 9"/>
          <p:cNvSpPr txBox="1"/>
          <p:nvPr/>
        </p:nvSpPr>
        <p:spPr>
          <a:xfrm>
            <a:off x="8548969" y="1165769"/>
            <a:ext cx="4096780" cy="5309146"/>
          </a:xfrm>
          <a:prstGeom prst="rect">
            <a:avLst/>
          </a:prstGeom>
          <a:noFill/>
          <a:ln w="38100">
            <a:solidFill>
              <a:schemeClr val="accent1"/>
            </a:solidFill>
          </a:ln>
        </p:spPr>
        <p:txBody>
          <a:bodyPr wrap="square" rtlCol="0">
            <a:spAutoFit/>
          </a:bodyPr>
          <a:lstStyle/>
          <a:p>
            <a:pPr algn="ctr"/>
            <a:r>
              <a:rPr lang="en-AU" b="1" dirty="0">
                <a:solidFill>
                  <a:schemeClr val="accent1"/>
                </a:solidFill>
              </a:rPr>
              <a:t>HASS</a:t>
            </a:r>
          </a:p>
          <a:p>
            <a:pPr algn="ctr"/>
            <a:r>
              <a:rPr lang="en-AU" dirty="0"/>
              <a:t>Unit 1 – Semester 1 (Term 1 &amp; 2)</a:t>
            </a:r>
          </a:p>
          <a:p>
            <a:pPr algn="ctr"/>
            <a:endParaRPr lang="en-AU" sz="1000" dirty="0"/>
          </a:p>
          <a:p>
            <a:r>
              <a:rPr lang="en-AU" sz="1100" b="1" dirty="0">
                <a:latin typeface="Arial" panose="020B0604020202020204" pitchFamily="34" charset="0"/>
                <a:cs typeface="Arial" panose="020B0604020202020204" pitchFamily="34" charset="0"/>
              </a:rPr>
              <a:t>Unit 1: Our unique communities</a:t>
            </a:r>
          </a:p>
          <a:p>
            <a:endParaRPr lang="en-AU" sz="1100" dirty="0">
              <a:latin typeface="Arial" panose="020B0604020202020204" pitchFamily="34" charset="0"/>
              <a:cs typeface="Arial" panose="020B0604020202020204" pitchFamily="34" charset="0"/>
            </a:endParaRPr>
          </a:p>
          <a:p>
            <a:pPr>
              <a:lnSpc>
                <a:spcPts val="1050"/>
              </a:lnSpc>
              <a:spcBef>
                <a:spcPts val="400"/>
              </a:spcBef>
              <a:spcAft>
                <a:spcPts val="400"/>
              </a:spcAft>
            </a:pPr>
            <a:r>
              <a:rPr lang="en-AU" sz="1100" dirty="0">
                <a:latin typeface="Arial" panose="020B0604020202020204" pitchFamily="34" charset="0"/>
                <a:ea typeface="SimSun" panose="02010600030101010101" pitchFamily="2" charset="-122"/>
                <a:cs typeface="Arial" panose="020B0604020202020204" pitchFamily="34" charset="0"/>
              </a:rPr>
              <a:t>Students engage in answering the Inquiry question:</a:t>
            </a:r>
          </a:p>
          <a:p>
            <a:pPr marL="342900" lvl="0" indent="-342900">
              <a:spcBef>
                <a:spcPts val="400"/>
              </a:spcBef>
              <a:spcAft>
                <a:spcPts val="40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How do people contribute to their unique communities?</a:t>
            </a:r>
            <a:endParaRPr lang="en-AU" sz="1100" dirty="0">
              <a:latin typeface="Arial" panose="020B0604020202020204" pitchFamily="34" charset="0"/>
              <a:ea typeface="SimSun" panose="02010600030101010101" pitchFamily="2" charset="-122"/>
              <a:cs typeface="Arial" panose="020B0604020202020204" pitchFamily="34" charset="0"/>
            </a:endParaRPr>
          </a:p>
          <a:p>
            <a:pPr>
              <a:lnSpc>
                <a:spcPts val="1050"/>
              </a:lnSpc>
              <a:spcBef>
                <a:spcPts val="400"/>
              </a:spcBef>
              <a:spcAft>
                <a:spcPts val="400"/>
              </a:spcAft>
            </a:pPr>
            <a:r>
              <a:rPr lang="en-AU" sz="1100" dirty="0">
                <a:latin typeface="Arial" panose="020B0604020202020204" pitchFamily="34" charset="0"/>
                <a:ea typeface="SimSun" panose="02010600030101010101" pitchFamily="2" charset="-122"/>
                <a:cs typeface="Arial" panose="020B0604020202020204" pitchFamily="34" charset="0"/>
              </a:rPr>
              <a:t>Throughout the Semester’s HASS unit, students:</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identify individuals, events and aspects of the past that have significance in the present</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identify and describe aspects of their community that have changed and remained the same over time </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explain how and why people participate in and contribute to their communities</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identify a point of view about the importance of different celebrations and commemorations to different groups</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pose questions and locate and collect information from sources, including observations to answer questions and draw simple conclusions</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sequence information about events and the lives of individuals in chronological order</a:t>
            </a:r>
          </a:p>
          <a:p>
            <a:pPr marL="342900" lvl="0" indent="-342900" fontAlgn="auto">
              <a:lnSpc>
                <a:spcPts val="1050"/>
              </a:lnSpc>
              <a:spcBef>
                <a:spcPts val="400"/>
              </a:spcBef>
              <a:spcAft>
                <a:spcPts val="400"/>
              </a:spcAft>
              <a:buFont typeface="Symbol" panose="05050102010706020507" pitchFamily="18" charset="2"/>
              <a:buChar char=""/>
            </a:pPr>
            <a:r>
              <a:rPr lang="en-AU" sz="1100" dirty="0">
                <a:latin typeface="Arial" panose="020B0604020202020204" pitchFamily="34" charset="0"/>
                <a:ea typeface="SimSun" panose="02010600030101010101" pitchFamily="2" charset="-122"/>
                <a:cs typeface="Arial" panose="020B0604020202020204" pitchFamily="34" charset="0"/>
              </a:rPr>
              <a:t>communicate their ideas, findings and conclusions in visual and written forms using simple discipline-specific terms.</a:t>
            </a:r>
          </a:p>
          <a:p>
            <a:pPr lvl="0" fontAlgn="auto">
              <a:lnSpc>
                <a:spcPts val="1050"/>
              </a:lnSpc>
              <a:spcBef>
                <a:spcPts val="400"/>
              </a:spcBef>
              <a:spcAft>
                <a:spcPts val="400"/>
              </a:spcAft>
            </a:pPr>
            <a:endParaRPr lang="en-AU" sz="200" dirty="0">
              <a:ea typeface="SimSun" panose="02010600030101010101" pitchFamily="2" charset="-122"/>
            </a:endParaRPr>
          </a:p>
          <a:p>
            <a:pPr lvl="0" fontAlgn="auto">
              <a:lnSpc>
                <a:spcPts val="1050"/>
              </a:lnSpc>
              <a:spcBef>
                <a:spcPts val="400"/>
              </a:spcBef>
              <a:spcAft>
                <a:spcPts val="400"/>
              </a:spcAft>
            </a:pPr>
            <a:endParaRPr lang="en-AU" sz="200" dirty="0">
              <a:ea typeface="SimSun" panose="02010600030101010101" pitchFamily="2" charset="-122"/>
            </a:endParaRPr>
          </a:p>
        </p:txBody>
      </p:sp>
      <p:sp>
        <p:nvSpPr>
          <p:cNvPr id="11" name="TextBox 10"/>
          <p:cNvSpPr txBox="1"/>
          <p:nvPr/>
        </p:nvSpPr>
        <p:spPr>
          <a:xfrm>
            <a:off x="8548969" y="6552261"/>
            <a:ext cx="4080424" cy="2798202"/>
          </a:xfrm>
          <a:prstGeom prst="rect">
            <a:avLst/>
          </a:prstGeom>
          <a:noFill/>
          <a:ln w="38100">
            <a:solidFill>
              <a:schemeClr val="accent1"/>
            </a:solidFill>
          </a:ln>
        </p:spPr>
        <p:txBody>
          <a:bodyPr wrap="square" rtlCol="0">
            <a:spAutoFit/>
          </a:bodyPr>
          <a:lstStyle/>
          <a:p>
            <a:pPr algn="ctr"/>
            <a:r>
              <a:rPr lang="en-AU" b="1" dirty="0">
                <a:solidFill>
                  <a:schemeClr val="accent1"/>
                </a:solidFill>
              </a:rPr>
              <a:t>HASS Assessment</a:t>
            </a:r>
          </a:p>
          <a:p>
            <a:pPr algn="ctr"/>
            <a:endParaRPr lang="en-AU" sz="1050" dirty="0"/>
          </a:p>
          <a:p>
            <a:r>
              <a:rPr lang="en-AU" sz="1100" b="1" dirty="0">
                <a:latin typeface="Arial" panose="020B0604020202020204" pitchFamily="34" charset="0"/>
                <a:cs typeface="Arial" panose="020B0604020202020204" pitchFamily="34" charset="0"/>
              </a:rPr>
              <a:t>Unit 1: Our unique communities</a:t>
            </a:r>
          </a:p>
          <a:p>
            <a:r>
              <a:rPr lang="en-AU" sz="1100" b="1" dirty="0">
                <a:latin typeface="Arial" panose="020B0604020202020204" pitchFamily="34" charset="0"/>
                <a:cs typeface="Arial" panose="020B0604020202020204" pitchFamily="34" charset="0"/>
              </a:rPr>
              <a:t>Assessment task </a:t>
            </a:r>
          </a:p>
          <a:p>
            <a:r>
              <a:rPr lang="en-AU" sz="1100" dirty="0">
                <a:latin typeface="Arial" panose="020B0604020202020204" pitchFamily="34" charset="0"/>
                <a:cs typeface="Arial" panose="020B0604020202020204" pitchFamily="34" charset="0"/>
              </a:rPr>
              <a:t>To investigate the significance of Anzac Day commemorations for different groups, how and why people participate and contribute to the community and aspects that have changed and remained the same over time.</a:t>
            </a:r>
          </a:p>
          <a:p>
            <a:endParaRPr lang="en-AU" sz="1100" dirty="0">
              <a:latin typeface="Arial" panose="020B0604020202020204" pitchFamily="34" charset="0"/>
              <a:cs typeface="Arial" panose="020B0604020202020204" pitchFamily="34" charset="0"/>
            </a:endParaRPr>
          </a:p>
          <a:p>
            <a:pPr>
              <a:spcBef>
                <a:spcPts val="400"/>
              </a:spcBef>
              <a:spcAft>
                <a:spcPts val="400"/>
              </a:spcAft>
            </a:pPr>
            <a:r>
              <a:rPr lang="en-AU" sz="1100" i="1" dirty="0" smtClean="0">
                <a:solidFill>
                  <a:srgbClr val="000000"/>
                </a:solidFill>
                <a:latin typeface="Arial" panose="020B0604020202020204" pitchFamily="34" charset="0"/>
                <a:ea typeface="SimSun" panose="02010600030101010101" pitchFamily="2" charset="-122"/>
                <a:cs typeface="Arial" panose="020B0604020202020204" pitchFamily="34" charset="0"/>
              </a:rPr>
              <a:t>Part </a:t>
            </a:r>
            <a:r>
              <a:rPr lang="en-AU" sz="1100" i="1" dirty="0">
                <a:solidFill>
                  <a:srgbClr val="000000"/>
                </a:solidFill>
                <a:latin typeface="Arial" panose="020B0604020202020204" pitchFamily="34" charset="0"/>
                <a:ea typeface="SimSun" panose="02010600030101010101" pitchFamily="2" charset="-122"/>
                <a:cs typeface="Arial" panose="020B0604020202020204" pitchFamily="34" charset="0"/>
              </a:rPr>
              <a:t>A: Posing Questions</a:t>
            </a:r>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a:spcBef>
                <a:spcPts val="400"/>
              </a:spcBef>
              <a:spcAft>
                <a:spcPts val="400"/>
              </a:spcAft>
            </a:pPr>
            <a:r>
              <a:rPr lang="en-AU" sz="1100" i="1" dirty="0" smtClean="0">
                <a:solidFill>
                  <a:srgbClr val="000000"/>
                </a:solidFill>
                <a:latin typeface="Arial" panose="020B0604020202020204" pitchFamily="34" charset="0"/>
                <a:ea typeface="SimSun" panose="02010600030101010101" pitchFamily="2" charset="-122"/>
                <a:cs typeface="Arial" panose="020B0604020202020204" pitchFamily="34" charset="0"/>
              </a:rPr>
              <a:t>Part </a:t>
            </a:r>
            <a:r>
              <a:rPr lang="en-AU" sz="1100" i="1" dirty="0">
                <a:solidFill>
                  <a:srgbClr val="000000"/>
                </a:solidFill>
                <a:latin typeface="Arial" panose="020B0604020202020204" pitchFamily="34" charset="0"/>
                <a:ea typeface="SimSun" panose="02010600030101010101" pitchFamily="2" charset="-122"/>
                <a:cs typeface="Arial" panose="020B0604020202020204" pitchFamily="34" charset="0"/>
              </a:rPr>
              <a:t>B: Locating Information</a:t>
            </a:r>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100" i="1" smtClean="0">
                <a:solidFill>
                  <a:srgbClr val="000000"/>
                </a:solidFill>
                <a:latin typeface="Arial" panose="020B0604020202020204" pitchFamily="34" charset="0"/>
                <a:ea typeface="SimSun" panose="02010600030101010101" pitchFamily="2" charset="-122"/>
                <a:cs typeface="Arial" panose="020B0604020202020204" pitchFamily="34" charset="0"/>
              </a:rPr>
              <a:t>Part </a:t>
            </a:r>
            <a:r>
              <a:rPr lang="en-AU" sz="1100" i="1" dirty="0">
                <a:solidFill>
                  <a:srgbClr val="000000"/>
                </a:solidFill>
                <a:latin typeface="Arial" panose="020B0604020202020204" pitchFamily="34" charset="0"/>
                <a:ea typeface="SimSun" panose="02010600030101010101" pitchFamily="2" charset="-122"/>
                <a:cs typeface="Arial" panose="020B0604020202020204" pitchFamily="34" charset="0"/>
              </a:rPr>
              <a:t>C: Sequencing and point of view</a:t>
            </a:r>
          </a:p>
          <a:p>
            <a:endParaRPr lang="en-AU" sz="1100" i="1" dirty="0">
              <a:solidFill>
                <a:srgbClr val="000000"/>
              </a:solidFill>
              <a:latin typeface="Arial" panose="020B0604020202020204" pitchFamily="34" charset="0"/>
              <a:ea typeface="SimSun" panose="02010600030101010101" pitchFamily="2" charset="-122"/>
            </a:endParaRPr>
          </a:p>
          <a:p>
            <a:endParaRPr lang="en-AU" sz="1100" dirty="0"/>
          </a:p>
        </p:txBody>
      </p:sp>
      <p:sp>
        <p:nvSpPr>
          <p:cNvPr id="12" name="TextBox 11"/>
          <p:cNvSpPr txBox="1"/>
          <p:nvPr/>
        </p:nvSpPr>
        <p:spPr>
          <a:xfrm>
            <a:off x="4459266" y="1750041"/>
            <a:ext cx="3958226" cy="1569660"/>
          </a:xfrm>
          <a:prstGeom prst="rect">
            <a:avLst/>
          </a:prstGeom>
          <a:noFill/>
          <a:ln w="38100">
            <a:solidFill>
              <a:srgbClr val="FF0000"/>
            </a:solidFill>
          </a:ln>
        </p:spPr>
        <p:txBody>
          <a:bodyPr wrap="square" rtlCol="0">
            <a:spAutoFit/>
          </a:bodyPr>
          <a:lstStyle/>
          <a:p>
            <a:pPr algn="ctr"/>
            <a:r>
              <a:rPr lang="en-AU" b="1" dirty="0">
                <a:solidFill>
                  <a:srgbClr val="C00000"/>
                </a:solidFill>
              </a:rPr>
              <a:t>English</a:t>
            </a:r>
          </a:p>
          <a:p>
            <a:pPr algn="ctr"/>
            <a:r>
              <a:rPr lang="en-AU" dirty="0"/>
              <a:t>Unit </a:t>
            </a:r>
            <a:r>
              <a:rPr lang="en-AU" dirty="0" smtClean="0"/>
              <a:t>2 </a:t>
            </a:r>
            <a:r>
              <a:rPr lang="en-AU" dirty="0"/>
              <a:t>– Term 1</a:t>
            </a:r>
            <a:endParaRPr lang="en-AU" sz="1000" dirty="0"/>
          </a:p>
          <a:p>
            <a:r>
              <a:rPr lang="en-AU" sz="1200" b="1" dirty="0" smtClean="0">
                <a:latin typeface="Arial" panose="020B0604020202020204" pitchFamily="34" charset="0"/>
                <a:cs typeface="Arial" panose="020B0604020202020204" pitchFamily="34" charset="0"/>
              </a:rPr>
              <a:t>Unit </a:t>
            </a:r>
            <a:r>
              <a:rPr lang="en-AU" sz="1200" b="1" dirty="0">
                <a:latin typeface="Arial" panose="020B0604020202020204" pitchFamily="34" charset="0"/>
                <a:cs typeface="Arial" panose="020B0604020202020204" pitchFamily="34" charset="0"/>
              </a:rPr>
              <a:t>2: Investigating characters </a:t>
            </a:r>
            <a:r>
              <a:rPr lang="en-AU" sz="1000" b="1" dirty="0">
                <a:latin typeface="Arial" panose="020B0604020202020204" pitchFamily="34" charset="0"/>
                <a:cs typeface="Arial" panose="020B0604020202020204" pitchFamily="34" charset="0"/>
              </a:rPr>
              <a:t> </a:t>
            </a:r>
          </a:p>
          <a:p>
            <a:endParaRPr lang="en-AU" sz="1200" dirty="0" smtClean="0">
              <a:latin typeface="Arial" panose="020B0604020202020204" pitchFamily="34" charset="0"/>
              <a:cs typeface="Arial" panose="020B0604020202020204" pitchFamily="34" charset="0"/>
            </a:endParaRPr>
          </a:p>
          <a:p>
            <a:r>
              <a:rPr lang="en-AU" sz="1200" dirty="0" smtClean="0">
                <a:latin typeface="Arial" panose="020B0604020202020204" pitchFamily="34" charset="0"/>
                <a:cs typeface="Arial" panose="020B0604020202020204" pitchFamily="34" charset="0"/>
              </a:rPr>
              <a:t>Students </a:t>
            </a:r>
            <a:r>
              <a:rPr lang="en-AU" sz="1200" dirty="0">
                <a:latin typeface="Arial" panose="020B0604020202020204" pitchFamily="34" charset="0"/>
                <a:cs typeface="Arial" panose="020B0604020202020204" pitchFamily="34" charset="0"/>
              </a:rPr>
              <a:t>listen to, view and read a novel to explore the authors’ use of descriptive language in the construction of characters. </a:t>
            </a:r>
            <a:endParaRPr lang="en-AU" sz="1200" dirty="0" smtClean="0">
              <a:latin typeface="Arial" panose="020B0604020202020204" pitchFamily="34" charset="0"/>
              <a:cs typeface="Arial" panose="020B0604020202020204" pitchFamily="34" charset="0"/>
            </a:endParaRPr>
          </a:p>
        </p:txBody>
      </p:sp>
      <p:sp>
        <p:nvSpPr>
          <p:cNvPr id="13" name="TextBox 12"/>
          <p:cNvSpPr txBox="1"/>
          <p:nvPr/>
        </p:nvSpPr>
        <p:spPr>
          <a:xfrm>
            <a:off x="4456110" y="3384935"/>
            <a:ext cx="3958226" cy="1184940"/>
          </a:xfrm>
          <a:prstGeom prst="rect">
            <a:avLst/>
          </a:prstGeom>
          <a:noFill/>
          <a:ln w="38100">
            <a:solidFill>
              <a:srgbClr val="FF0000"/>
            </a:solidFill>
          </a:ln>
        </p:spPr>
        <p:txBody>
          <a:bodyPr wrap="square" rtlCol="0">
            <a:spAutoFit/>
          </a:bodyPr>
          <a:lstStyle/>
          <a:p>
            <a:pPr algn="ctr"/>
            <a:r>
              <a:rPr lang="en-AU" b="1" dirty="0">
                <a:solidFill>
                  <a:srgbClr val="C00000"/>
                </a:solidFill>
              </a:rPr>
              <a:t>English Assessment</a:t>
            </a:r>
          </a:p>
          <a:p>
            <a:endParaRPr lang="en-AU" sz="1200" b="1" dirty="0"/>
          </a:p>
          <a:p>
            <a:r>
              <a:rPr lang="en-AU" sz="1100" b="1" dirty="0">
                <a:latin typeface="Arial" panose="020B0604020202020204" pitchFamily="34" charset="0"/>
                <a:cs typeface="Arial" panose="020B0604020202020204" pitchFamily="34" charset="0"/>
              </a:rPr>
              <a:t>Unit 2</a:t>
            </a:r>
            <a:r>
              <a:rPr lang="en-AU" sz="1100" b="1" dirty="0" smtClean="0">
                <a:latin typeface="Arial" panose="020B0604020202020204" pitchFamily="34" charset="0"/>
                <a:cs typeface="Arial" panose="020B0604020202020204" pitchFamily="34" charset="0"/>
              </a:rPr>
              <a:t>:</a:t>
            </a:r>
            <a:r>
              <a:rPr lang="en-AU" sz="1100" b="1" dirty="0">
                <a:latin typeface="Arial" panose="020B0604020202020204" pitchFamily="34" charset="0"/>
                <a:cs typeface="Arial" panose="020B0604020202020204" pitchFamily="34" charset="0"/>
              </a:rPr>
              <a:t> Assessment task — Imaginative </a:t>
            </a:r>
            <a:r>
              <a:rPr lang="en-AU" sz="1100" b="1" dirty="0" smtClean="0">
                <a:latin typeface="Arial" panose="020B0604020202020204" pitchFamily="34" charset="0"/>
                <a:cs typeface="Arial" panose="020B0604020202020204" pitchFamily="34" charset="0"/>
              </a:rPr>
              <a:t>narrative</a:t>
            </a:r>
          </a:p>
          <a:p>
            <a:pPr>
              <a:lnSpc>
                <a:spcPts val="1500"/>
              </a:lnSpc>
              <a:spcBef>
                <a:spcPts val="600"/>
              </a:spcBef>
              <a:spcAft>
                <a:spcPts val="1200"/>
              </a:spcAft>
            </a:pPr>
            <a:r>
              <a:rPr lang="en-AU" sz="1200" dirty="0" smtClean="0">
                <a:latin typeface="Arial" panose="020B0604020202020204" pitchFamily="34" charset="0"/>
                <a:cs typeface="Arial" panose="020B0604020202020204" pitchFamily="34" charset="0"/>
              </a:rPr>
              <a:t>Students</a:t>
            </a:r>
            <a:r>
              <a:rPr lang="en-AU" sz="1200" b="1" dirty="0" smtClean="0">
                <a:latin typeface="Arial" panose="020B0604020202020204" pitchFamily="34" charset="0"/>
                <a:cs typeface="Arial" panose="020B0604020202020204" pitchFamily="34" charset="0"/>
              </a:rPr>
              <a:t> </a:t>
            </a:r>
            <a:r>
              <a:rPr lang="en-AU" sz="1200" dirty="0">
                <a:latin typeface="Arial" panose="020B0604020202020204" pitchFamily="34" charset="0"/>
                <a:ea typeface="SimSun" panose="02010600030101010101" pitchFamily="2" charset="-122"/>
                <a:cs typeface="Arial" panose="020B0604020202020204" pitchFamily="34" charset="0"/>
              </a:rPr>
              <a:t>write an imaginative narrative on a familiar theme of ‘friendship’ that develops characters</a:t>
            </a:r>
            <a:r>
              <a:rPr lang="en-AU" sz="1200" dirty="0" smtClean="0">
                <a:latin typeface="Arial" panose="020B0604020202020204" pitchFamily="34" charset="0"/>
                <a:ea typeface="SimSun" panose="02010600030101010101" pitchFamily="2" charset="-122"/>
                <a:cs typeface="Arial" panose="020B0604020202020204" pitchFamily="34" charset="0"/>
              </a:rPr>
              <a:t>.</a:t>
            </a:r>
            <a:endParaRPr lang="en-AU" sz="1200" dirty="0">
              <a:latin typeface="Arial" panose="020B0604020202020204" pitchFamily="34" charset="0"/>
              <a:ea typeface="SimSun" panose="02010600030101010101" pitchFamily="2" charset="-122"/>
              <a:cs typeface="Times New Roman" panose="02020603050405020304" pitchFamily="18"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8577" y="1068447"/>
            <a:ext cx="796964" cy="680890"/>
          </a:xfrm>
          <a:prstGeom prst="rect">
            <a:avLst/>
          </a:prstGeom>
        </p:spPr>
      </p:pic>
      <p:sp>
        <p:nvSpPr>
          <p:cNvPr id="15" name="Rectangle 14"/>
          <p:cNvSpPr/>
          <p:nvPr/>
        </p:nvSpPr>
        <p:spPr>
          <a:xfrm>
            <a:off x="5467735" y="931986"/>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3</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738" y="1068446"/>
            <a:ext cx="796965" cy="680891"/>
          </a:xfrm>
          <a:prstGeom prst="rect">
            <a:avLst/>
          </a:prstGeom>
        </p:spPr>
      </p:pic>
      <p:sp>
        <p:nvSpPr>
          <p:cNvPr id="17" name="TextBox 16"/>
          <p:cNvSpPr txBox="1"/>
          <p:nvPr/>
        </p:nvSpPr>
        <p:spPr>
          <a:xfrm>
            <a:off x="4438562" y="4674330"/>
            <a:ext cx="3958226" cy="2722284"/>
          </a:xfrm>
          <a:prstGeom prst="rect">
            <a:avLst/>
          </a:prstGeom>
          <a:noFill/>
          <a:ln w="38100">
            <a:solidFill>
              <a:srgbClr val="7030A0"/>
            </a:solidFill>
          </a:ln>
        </p:spPr>
        <p:txBody>
          <a:bodyPr wrap="square" rtlCol="0">
            <a:spAutoFit/>
          </a:bodyPr>
          <a:lstStyle/>
          <a:p>
            <a:pPr algn="ctr"/>
            <a:r>
              <a:rPr lang="en-AU" dirty="0">
                <a:solidFill>
                  <a:srgbClr val="7030A0"/>
                </a:solidFill>
              </a:rPr>
              <a:t>Health and Physical Education</a:t>
            </a:r>
          </a:p>
          <a:p>
            <a:pPr algn="ctr"/>
            <a:r>
              <a:rPr lang="en-AU" dirty="0"/>
              <a:t>Term </a:t>
            </a:r>
            <a:r>
              <a:rPr lang="en-AU" dirty="0" smtClean="0"/>
              <a:t>1</a:t>
            </a:r>
          </a:p>
          <a:p>
            <a:pPr>
              <a:spcBef>
                <a:spcPts val="600"/>
              </a:spcBef>
              <a:spcAft>
                <a:spcPts val="600"/>
              </a:spcAft>
            </a:pPr>
            <a:r>
              <a:rPr lang="en-AU" sz="1000" b="1" i="1" dirty="0" smtClean="0"/>
              <a:t>Healthy Eating - </a:t>
            </a:r>
            <a:r>
              <a:rPr lang="en-AU" sz="1000" dirty="0">
                <a:latin typeface="Arial" panose="020B0604020202020204" pitchFamily="34" charset="0"/>
                <a:ea typeface="Arial" panose="020B0604020202020204" pitchFamily="34" charset="0"/>
              </a:rPr>
              <a:t>In this unit, students investigate the concepts of physical activity and sedentary behaviours while exploring the recommendations of physical activity for five- to twelve-year-olds. They examine the benefits of physical activity and investigate ways to increase physical activity in their lives.</a:t>
            </a:r>
          </a:p>
          <a:p>
            <a:pPr>
              <a:lnSpc>
                <a:spcPct val="107000"/>
              </a:lnSpc>
              <a:spcAft>
                <a:spcPts val="800"/>
              </a:spcAft>
            </a:pPr>
            <a:r>
              <a:rPr lang="en-AU" sz="1000" b="1" i="1" dirty="0" smtClean="0"/>
              <a:t>Movement with Body Control 1 </a:t>
            </a:r>
            <a:r>
              <a:rPr lang="en-AU" sz="800" dirty="0" smtClean="0">
                <a:latin typeface="Arial Narrow" panose="020B0606020202030204" pitchFamily="34" charset="0"/>
                <a:cs typeface="Times New Roman" panose="02020603050405020304" pitchFamily="18" charset="0"/>
              </a:rPr>
              <a:t>– </a:t>
            </a:r>
            <a:r>
              <a:rPr lang="en-AU" sz="1000" dirty="0" smtClean="0">
                <a:latin typeface="Arial" panose="020B0604020202020204" pitchFamily="34" charset="0"/>
                <a:cs typeface="Arial" panose="020B0604020202020204" pitchFamily="34" charset="0"/>
              </a:rPr>
              <a:t>Students</a:t>
            </a:r>
            <a:r>
              <a:rPr lang="en-AU" sz="1000" dirty="0" smtClean="0">
                <a:latin typeface="Arial" panose="020B0604020202020204" pitchFamily="34" charset="0"/>
                <a:ea typeface="PMingLiU"/>
                <a:cs typeface="Arial" panose="020B0604020202020204" pitchFamily="34" charset="0"/>
              </a:rPr>
              <a:t> </a:t>
            </a:r>
            <a:r>
              <a:rPr lang="en-AU" sz="1000" dirty="0">
                <a:latin typeface="Arial" panose="020B0604020202020204" pitchFamily="34" charset="0"/>
                <a:ea typeface="PMingLiU"/>
                <a:cs typeface="Arial" panose="020B0604020202020204" pitchFamily="34" charset="0"/>
              </a:rPr>
              <a:t>demonstrate and refine locomotor skills to solve scooter-riding challenges. They combine scooter-riding skills and the elements of movement to create and perform a scooter </a:t>
            </a:r>
            <a:r>
              <a:rPr lang="en-AU" sz="1000" dirty="0" smtClean="0">
                <a:latin typeface="Arial" panose="020B0604020202020204" pitchFamily="34" charset="0"/>
                <a:ea typeface="PMingLiU"/>
                <a:cs typeface="Arial" panose="020B0604020202020204" pitchFamily="34" charset="0"/>
              </a:rPr>
              <a:t>sequence. They practise </a:t>
            </a:r>
            <a:r>
              <a:rPr lang="en-AU" sz="1000" dirty="0">
                <a:latin typeface="Arial" panose="020B0604020202020204" pitchFamily="34" charset="0"/>
                <a:ea typeface="PMingLiU"/>
                <a:cs typeface="Arial" panose="020B0604020202020204" pitchFamily="34" charset="0"/>
              </a:rPr>
              <a:t>and refine fundamental movement skills to perform long-rope, partner and individual skipping </a:t>
            </a:r>
            <a:r>
              <a:rPr lang="en-AU" sz="1000" dirty="0" smtClean="0">
                <a:latin typeface="Arial" panose="020B0604020202020204" pitchFamily="34" charset="0"/>
                <a:ea typeface="PMingLiU"/>
                <a:cs typeface="Arial" panose="020B0604020202020204" pitchFamily="34" charset="0"/>
              </a:rPr>
              <a:t>sequences. Students also examine </a:t>
            </a:r>
            <a:r>
              <a:rPr lang="en-AU" sz="1000" dirty="0">
                <a:latin typeface="Arial" panose="020B0604020202020204" pitchFamily="34" charset="0"/>
                <a:ea typeface="PMingLiU"/>
                <a:cs typeface="Arial" panose="020B0604020202020204" pitchFamily="34" charset="0"/>
              </a:rPr>
              <a:t>the benefits of being healthy and physically active and how they relate to skipping. </a:t>
            </a:r>
            <a:endParaRPr lang="en-AU" sz="1000" b="1" i="1" dirty="0" smtClean="0">
              <a:latin typeface="Arial" panose="020B0604020202020204" pitchFamily="34" charset="0"/>
              <a:cs typeface="Arial" panose="020B0604020202020204" pitchFamily="34" charset="0"/>
            </a:endParaRPr>
          </a:p>
        </p:txBody>
      </p:sp>
      <p:sp>
        <p:nvSpPr>
          <p:cNvPr id="18" name="TextBox 17"/>
          <p:cNvSpPr txBox="1"/>
          <p:nvPr/>
        </p:nvSpPr>
        <p:spPr>
          <a:xfrm>
            <a:off x="4456110" y="7476708"/>
            <a:ext cx="3958226" cy="1954381"/>
          </a:xfrm>
          <a:prstGeom prst="rect">
            <a:avLst/>
          </a:prstGeom>
          <a:noFill/>
          <a:ln w="38100">
            <a:solidFill>
              <a:srgbClr val="7030A0"/>
            </a:solidFill>
          </a:ln>
        </p:spPr>
        <p:txBody>
          <a:bodyPr wrap="square" rtlCol="0">
            <a:spAutoFit/>
          </a:bodyPr>
          <a:lstStyle/>
          <a:p>
            <a:pPr algn="ctr"/>
            <a:r>
              <a:rPr lang="en-AU" sz="1600" dirty="0">
                <a:solidFill>
                  <a:srgbClr val="7030A0"/>
                </a:solidFill>
              </a:rPr>
              <a:t>Health and Physical Education </a:t>
            </a:r>
            <a:r>
              <a:rPr lang="en-AU" sz="1600" dirty="0" smtClean="0">
                <a:solidFill>
                  <a:srgbClr val="7030A0"/>
                </a:solidFill>
              </a:rPr>
              <a:t>Assessment</a:t>
            </a:r>
            <a:endParaRPr lang="en-AU" sz="1600" dirty="0">
              <a:solidFill>
                <a:srgbClr val="7030A0"/>
              </a:solidFill>
            </a:endParaRPr>
          </a:p>
          <a:p>
            <a:pPr>
              <a:lnSpc>
                <a:spcPts val="1500"/>
              </a:lnSpc>
              <a:spcAft>
                <a:spcPts val="600"/>
              </a:spcAft>
            </a:pPr>
            <a:r>
              <a:rPr lang="en-AU" sz="1000" b="1" i="1" dirty="0"/>
              <a:t>Healthy Eating </a:t>
            </a:r>
            <a:r>
              <a:rPr lang="en-AU" sz="1000" b="1" i="1" dirty="0" smtClean="0"/>
              <a:t> - </a:t>
            </a:r>
            <a:r>
              <a:rPr lang="en-AU" sz="1000" dirty="0" smtClean="0">
                <a:latin typeface="Arial" panose="020B0604020202020204" pitchFamily="34" charset="0"/>
                <a:ea typeface="SimSun" panose="02010600030101010101" pitchFamily="2" charset="-122"/>
                <a:cs typeface="Times New Roman" panose="02020603050405020304" pitchFamily="18" charset="0"/>
              </a:rPr>
              <a:t>Students </a:t>
            </a:r>
            <a:r>
              <a:rPr lang="en-AU" sz="1000" dirty="0">
                <a:latin typeface="Arial" panose="020B0604020202020204" pitchFamily="34" charset="0"/>
                <a:ea typeface="SimSun" panose="02010600030101010101" pitchFamily="2" charset="-122"/>
                <a:cs typeface="Times New Roman" panose="02020603050405020304" pitchFamily="18" charset="0"/>
              </a:rPr>
              <a:t>use decision-making skills to select and demonstrate strategies that help them stay healthy and active. They understand the benefits of being healthy and physically active</a:t>
            </a:r>
            <a:r>
              <a:rPr lang="en-AU" sz="1000" dirty="0" smtClean="0">
                <a:latin typeface="Arial" panose="020B0604020202020204" pitchFamily="34" charset="0"/>
                <a:ea typeface="SimSun" panose="02010600030101010101" pitchFamily="2" charset="-122"/>
                <a:cs typeface="Times New Roman" panose="02020603050405020304" pitchFamily="18" charset="0"/>
              </a:rPr>
              <a:t>.</a:t>
            </a:r>
            <a:endParaRPr lang="en-AU" sz="1000" dirty="0">
              <a:latin typeface="Arial" panose="020B0604020202020204" pitchFamily="34" charset="0"/>
              <a:ea typeface="SimSun" panose="02010600030101010101" pitchFamily="2" charset="-122"/>
              <a:cs typeface="Times New Roman" panose="02020603050405020304" pitchFamily="18" charset="0"/>
            </a:endParaRPr>
          </a:p>
          <a:p>
            <a:pPr>
              <a:lnSpc>
                <a:spcPts val="1500"/>
              </a:lnSpc>
              <a:spcAft>
                <a:spcPts val="600"/>
              </a:spcAft>
            </a:pPr>
            <a:r>
              <a:rPr lang="en-AU" sz="1000" b="1" i="1" dirty="0" smtClean="0">
                <a:latin typeface="Arial" panose="020B0604020202020204" pitchFamily="34" charset="0"/>
                <a:ea typeface="SimSun" panose="02010600030101010101" pitchFamily="2" charset="-122"/>
                <a:cs typeface="Times New Roman" panose="02020603050405020304" pitchFamily="18" charset="0"/>
              </a:rPr>
              <a:t>Movement with Body Control 1 - </a:t>
            </a:r>
            <a:r>
              <a:rPr lang="en-AU" sz="1000" dirty="0">
                <a:latin typeface="Arial" panose="020B0604020202020204" pitchFamily="34" charset="0"/>
                <a:ea typeface="SimSun" panose="02010600030101010101" pitchFamily="2" charset="-122"/>
                <a:cs typeface="Times New Roman" panose="02020603050405020304" pitchFamily="18" charset="0"/>
              </a:rPr>
              <a:t>Students refine the fundamental movement skills of running, jumping and throwing, and apply movement concepts and strategies in games, and to solve challenges. They understand the benefits of being physically active</a:t>
            </a:r>
            <a:r>
              <a:rPr lang="en-AU" sz="1000" dirty="0" smtClean="0">
                <a:latin typeface="Arial" panose="020B0604020202020204" pitchFamily="34" charset="0"/>
                <a:ea typeface="SimSun" panose="02010600030101010101" pitchFamily="2" charset="-122"/>
                <a:cs typeface="Times New Roman" panose="02020603050405020304" pitchFamily="18" charset="0"/>
              </a:rPr>
              <a:t>.</a:t>
            </a:r>
            <a:endParaRPr lang="en-AU" sz="1000" dirty="0">
              <a:latin typeface="Arial" panose="020B060402020202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180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0436" y="1080972"/>
            <a:ext cx="1008978" cy="862026"/>
          </a:xfrm>
          <a:prstGeom prst="rect">
            <a:avLst/>
          </a:prstGeom>
        </p:spPr>
      </p:pic>
      <p:sp>
        <p:nvSpPr>
          <p:cNvPr id="4" name="Rectangle 3"/>
          <p:cNvSpPr/>
          <p:nvPr/>
        </p:nvSpPr>
        <p:spPr>
          <a:xfrm>
            <a:off x="162044" y="280094"/>
            <a:ext cx="12458065" cy="830997"/>
          </a:xfrm>
          <a:prstGeom prst="rect">
            <a:avLst/>
          </a:prstGeom>
          <a:noFill/>
        </p:spPr>
        <p:txBody>
          <a:bodyPr wrap="square" lIns="91440" tIns="45720" rIns="91440" bIns="45720">
            <a:spAutoFit/>
          </a:bodyPr>
          <a:lstStyle/>
          <a:p>
            <a:pPr algn="ctr"/>
            <a:r>
              <a:rPr lang="en-US" sz="4800" b="0" cap="none" spc="0" dirty="0">
                <a:ln w="0"/>
                <a:solidFill>
                  <a:srgbClr val="0070C0"/>
                </a:solidFill>
                <a:effectLst>
                  <a:outerShdw blurRad="38100" dist="19050" dir="2700000" algn="tl" rotWithShape="0">
                    <a:schemeClr val="dk1">
                      <a:alpha val="40000"/>
                    </a:schemeClr>
                  </a:outerShdw>
                </a:effectLst>
              </a:rPr>
              <a:t>Term 1 Curriculum Overview and Assessments</a:t>
            </a:r>
          </a:p>
        </p:txBody>
      </p:sp>
      <p:sp>
        <p:nvSpPr>
          <p:cNvPr id="5" name="TextBox 4"/>
          <p:cNvSpPr txBox="1"/>
          <p:nvPr/>
        </p:nvSpPr>
        <p:spPr>
          <a:xfrm>
            <a:off x="162044" y="1126180"/>
            <a:ext cx="4180643" cy="3570208"/>
          </a:xfrm>
          <a:prstGeom prst="rect">
            <a:avLst/>
          </a:prstGeom>
          <a:noFill/>
          <a:ln w="38100">
            <a:solidFill>
              <a:schemeClr val="accent6"/>
            </a:solidFill>
          </a:ln>
        </p:spPr>
        <p:txBody>
          <a:bodyPr wrap="square" rtlCol="0">
            <a:spAutoFit/>
          </a:bodyPr>
          <a:lstStyle/>
          <a:p>
            <a:pPr algn="ctr"/>
            <a:r>
              <a:rPr lang="en-AU" dirty="0">
                <a:solidFill>
                  <a:schemeClr val="accent6"/>
                </a:solidFill>
              </a:rPr>
              <a:t>Science</a:t>
            </a:r>
          </a:p>
          <a:p>
            <a:pPr algn="ctr"/>
            <a:r>
              <a:rPr lang="en-AU" dirty="0"/>
              <a:t>Unit 1 – Term 1</a:t>
            </a:r>
          </a:p>
          <a:p>
            <a:endParaRPr lang="en-AU" sz="1400" b="1" dirty="0"/>
          </a:p>
          <a:p>
            <a:r>
              <a:rPr lang="en-AU" sz="1100" b="1" dirty="0">
                <a:latin typeface="Arial" panose="020B0604020202020204" pitchFamily="34" charset="0"/>
                <a:cs typeface="Arial" panose="020B0604020202020204" pitchFamily="34" charset="0"/>
              </a:rPr>
              <a:t>Unit 1: Is it living?</a:t>
            </a:r>
          </a:p>
          <a:p>
            <a:r>
              <a:rPr lang="en-AU" sz="1100" dirty="0">
                <a:latin typeface="Arial" panose="020B0604020202020204" pitchFamily="34" charset="0"/>
                <a:cs typeface="Arial" panose="020B0604020202020204" pitchFamily="34" charset="0"/>
              </a:rPr>
              <a:t>Students learn about grouping living things based on observable features and that living things can be distinguished from non-living things. They justify sorting living things into common animal and plant groups based on observable features. They also explore grouping familiar things into living, non-living, once living things and products of living things.   </a:t>
            </a:r>
          </a:p>
          <a:p>
            <a:endParaRPr lang="en-AU" sz="1100" dirty="0">
              <a:latin typeface="Arial" panose="020B0604020202020204" pitchFamily="34" charset="0"/>
              <a:cs typeface="Arial" panose="020B0604020202020204" pitchFamily="34" charset="0"/>
            </a:endParaRPr>
          </a:p>
          <a:p>
            <a:r>
              <a:rPr lang="en-AU" sz="1100" dirty="0">
                <a:latin typeface="Arial" panose="020B0604020202020204" pitchFamily="34" charset="0"/>
                <a:cs typeface="Arial" panose="020B0604020202020204" pitchFamily="34" charset="0"/>
              </a:rPr>
              <a:t>Students understand that science knowledge helps people to understand the effect of actions. They use their experiences to identify questions that can be investigated scientifically and make predictions  about scientific investigations. Students identify and use safe practices to make scientific observations and record data about living and non-living things.  Students use scientific language and representations to communicate their observations, ideas &amp; findings.</a:t>
            </a:r>
          </a:p>
        </p:txBody>
      </p:sp>
      <p:sp>
        <p:nvSpPr>
          <p:cNvPr id="6" name="Rectangle 5"/>
          <p:cNvSpPr/>
          <p:nvPr/>
        </p:nvSpPr>
        <p:spPr>
          <a:xfrm>
            <a:off x="5467735" y="1019668"/>
            <a:ext cx="1899880" cy="923330"/>
          </a:xfrm>
          <a:prstGeom prst="rect">
            <a:avLst/>
          </a:prstGeom>
          <a:noFill/>
        </p:spPr>
        <p:txBody>
          <a:bodyPr wrap="none" lIns="91440" tIns="45720" rIns="91440" bIns="45720">
            <a:spAutoFit/>
          </a:bodyPr>
          <a:lstStyle/>
          <a:p>
            <a:pPr algn="ctr"/>
            <a:r>
              <a:rPr lang="en-US" sz="5400" b="0" cap="none" spc="0" dirty="0">
                <a:ln w="0"/>
                <a:solidFill>
                  <a:srgbClr val="FF0000"/>
                </a:solidFill>
                <a:effectLst>
                  <a:outerShdw blurRad="38100" dist="25400" dir="5400000" algn="ctr" rotWithShape="0">
                    <a:srgbClr val="6E747A">
                      <a:alpha val="43000"/>
                    </a:srgbClr>
                  </a:outerShdw>
                </a:effectLst>
              </a:rPr>
              <a:t>Year 3</a:t>
            </a:r>
          </a:p>
        </p:txBody>
      </p:sp>
      <p:sp>
        <p:nvSpPr>
          <p:cNvPr id="7" name="TextBox 6"/>
          <p:cNvSpPr txBox="1"/>
          <p:nvPr/>
        </p:nvSpPr>
        <p:spPr>
          <a:xfrm>
            <a:off x="167660" y="5048768"/>
            <a:ext cx="4175027" cy="2577629"/>
          </a:xfrm>
          <a:prstGeom prst="rect">
            <a:avLst/>
          </a:prstGeom>
          <a:noFill/>
          <a:ln w="38100">
            <a:solidFill>
              <a:schemeClr val="accent6"/>
            </a:solidFill>
          </a:ln>
        </p:spPr>
        <p:txBody>
          <a:bodyPr wrap="square" rtlCol="0">
            <a:spAutoFit/>
          </a:bodyPr>
          <a:lstStyle/>
          <a:p>
            <a:pPr algn="ctr"/>
            <a:r>
              <a:rPr lang="en-AU" b="1" dirty="0">
                <a:solidFill>
                  <a:schemeClr val="accent6"/>
                </a:solidFill>
              </a:rPr>
              <a:t>Science Assessment</a:t>
            </a:r>
          </a:p>
          <a:p>
            <a:pPr algn="ctr"/>
            <a:endParaRPr lang="en-AU" sz="1050" dirty="0"/>
          </a:p>
          <a:p>
            <a:pPr>
              <a:spcBef>
                <a:spcPts val="400"/>
              </a:spcBef>
              <a:spcAft>
                <a:spcPts val="400"/>
              </a:spcAft>
            </a:pPr>
            <a:r>
              <a:rPr lang="en-AU" sz="1100" b="1" dirty="0">
                <a:solidFill>
                  <a:srgbClr val="000000"/>
                </a:solidFill>
                <a:latin typeface="Arial" panose="020B0604020202020204" pitchFamily="34" charset="0"/>
                <a:ea typeface="SimSun" panose="02010600030101010101" pitchFamily="2" charset="-122"/>
                <a:cs typeface="Arial" panose="020B0604020202020204" pitchFamily="34" charset="0"/>
              </a:rPr>
              <a:t>Unit 1: Investigating living things</a:t>
            </a:r>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a:spcBef>
                <a:spcPts val="400"/>
              </a:spcBef>
              <a:spcAft>
                <a:spcPts val="400"/>
              </a:spcAft>
            </a:pPr>
            <a:r>
              <a:rPr lang="en-AU" sz="1100" i="1" dirty="0">
                <a:solidFill>
                  <a:srgbClr val="000000"/>
                </a:solidFill>
                <a:latin typeface="Arial" panose="020B0604020202020204" pitchFamily="34" charset="0"/>
                <a:ea typeface="SimSun" panose="02010600030101010101" pitchFamily="2" charset="-122"/>
                <a:cs typeface="Arial" panose="020B0604020202020204" pitchFamily="34" charset="0"/>
              </a:rPr>
              <a:t>Supervised assessment </a:t>
            </a:r>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a:spcBef>
                <a:spcPts val="400"/>
              </a:spcBef>
              <a:spcAft>
                <a:spcPts val="400"/>
              </a:spcAft>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Students group living things based on observable features and distinguish them from non-living things.</a:t>
            </a:r>
          </a:p>
          <a:p>
            <a:pPr>
              <a:spcBef>
                <a:spcPts val="600"/>
              </a:spcBef>
              <a:spcAft>
                <a:spcPts val="0"/>
              </a:spcAft>
            </a:pPr>
            <a:r>
              <a:rPr lang="en-AU" sz="1100" b="1" dirty="0" smtClean="0">
                <a:latin typeface="Arial" panose="020B0604020202020204" pitchFamily="34" charset="0"/>
                <a:ea typeface="Arial Unicode MS"/>
                <a:cs typeface="Arial" panose="020B0604020202020204" pitchFamily="34" charset="0"/>
              </a:rPr>
              <a:t>Part </a:t>
            </a:r>
            <a:r>
              <a:rPr lang="en-AU" sz="1100" b="1" dirty="0">
                <a:latin typeface="Arial" panose="020B0604020202020204" pitchFamily="34" charset="0"/>
                <a:ea typeface="Arial Unicode MS"/>
                <a:cs typeface="Arial" panose="020B0604020202020204" pitchFamily="34" charset="0"/>
              </a:rPr>
              <a:t>A: Grouping living and non-living  - </a:t>
            </a:r>
            <a:r>
              <a:rPr lang="en-AU" sz="1100" dirty="0">
                <a:latin typeface="Arial" panose="020B0604020202020204" pitchFamily="34" charset="0"/>
                <a:ea typeface="Arial Unicode MS"/>
                <a:cs typeface="Arial" panose="020B0604020202020204" pitchFamily="34" charset="0"/>
              </a:rPr>
              <a:t>Group living things based on observable features and distinguishes them from non-living things..</a:t>
            </a:r>
          </a:p>
          <a:p>
            <a:pPr>
              <a:spcBef>
                <a:spcPts val="600"/>
              </a:spcBef>
              <a:spcAft>
                <a:spcPts val="0"/>
              </a:spcAft>
            </a:pPr>
            <a:r>
              <a:rPr lang="en-AU" sz="1100" b="1" dirty="0" smtClean="0">
                <a:latin typeface="Arial" panose="020B0604020202020204" pitchFamily="34" charset="0"/>
                <a:ea typeface="Arial Unicode MS"/>
                <a:cs typeface="Arial" panose="020B0604020202020204" pitchFamily="34" charset="0"/>
              </a:rPr>
              <a:t>Part </a:t>
            </a:r>
            <a:r>
              <a:rPr lang="en-AU" sz="1100" b="1" dirty="0">
                <a:latin typeface="Arial" panose="020B0604020202020204" pitchFamily="34" charset="0"/>
                <a:ea typeface="Arial Unicode MS"/>
                <a:cs typeface="Arial" panose="020B0604020202020204" pitchFamily="34" charset="0"/>
              </a:rPr>
              <a:t>B: Habits and change - </a:t>
            </a:r>
            <a:r>
              <a:rPr lang="en-AU" sz="1100" dirty="0">
                <a:latin typeface="Arial" panose="020B0604020202020204" pitchFamily="34" charset="0"/>
                <a:ea typeface="Arial Unicode MS"/>
                <a:cs typeface="Arial" panose="020B0604020202020204" pitchFamily="34" charset="0"/>
              </a:rPr>
              <a:t>Communicate ideas about some of the observable features of the platypus</a:t>
            </a:r>
          </a:p>
          <a:p>
            <a:endParaRPr lang="en-AU" sz="400" dirty="0"/>
          </a:p>
        </p:txBody>
      </p:sp>
      <p:sp>
        <p:nvSpPr>
          <p:cNvPr id="8" name="TextBox 7"/>
          <p:cNvSpPr txBox="1"/>
          <p:nvPr/>
        </p:nvSpPr>
        <p:spPr>
          <a:xfrm>
            <a:off x="8523329" y="1201336"/>
            <a:ext cx="4096780" cy="5811847"/>
          </a:xfrm>
          <a:prstGeom prst="rect">
            <a:avLst/>
          </a:prstGeom>
          <a:noFill/>
          <a:ln w="38100">
            <a:solidFill>
              <a:schemeClr val="accent1"/>
            </a:solidFill>
          </a:ln>
        </p:spPr>
        <p:txBody>
          <a:bodyPr wrap="square" rtlCol="0">
            <a:spAutoFit/>
          </a:bodyPr>
          <a:lstStyle/>
          <a:p>
            <a:pPr algn="ctr"/>
            <a:r>
              <a:rPr lang="en-AU" b="1" dirty="0">
                <a:solidFill>
                  <a:schemeClr val="accent1"/>
                </a:solidFill>
              </a:rPr>
              <a:t>Design and Technologies</a:t>
            </a:r>
          </a:p>
          <a:p>
            <a:pPr algn="ctr"/>
            <a:r>
              <a:rPr lang="en-AU" dirty="0"/>
              <a:t>Unit 2 – Semester 1 (Term 1 &amp; 2)</a:t>
            </a:r>
          </a:p>
          <a:p>
            <a:pPr algn="ctr"/>
            <a:endParaRPr lang="en-AU" sz="1000" dirty="0"/>
          </a:p>
          <a:p>
            <a:r>
              <a:rPr lang="en-AU" sz="1400" b="1" dirty="0">
                <a:latin typeface="Arial" panose="020B0604020202020204" pitchFamily="34" charset="0"/>
                <a:cs typeface="Arial" panose="020B0604020202020204" pitchFamily="34" charset="0"/>
              </a:rPr>
              <a:t>Unit 2: What’s for lunch?  (Linked to HASS)</a:t>
            </a:r>
          </a:p>
          <a:p>
            <a:r>
              <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rPr>
              <a:t>Food and fibre production and Food specialisations</a:t>
            </a:r>
          </a:p>
          <a:p>
            <a:endParaRPr lang="en-AU" sz="1400" b="1" dirty="0">
              <a:solidFill>
                <a:srgbClr val="000000"/>
              </a:solidFill>
              <a:latin typeface="Arial" panose="020B0604020202020204" pitchFamily="34" charset="0"/>
              <a:ea typeface="SimSun" panose="02010600030101010101" pitchFamily="2" charset="-122"/>
              <a:cs typeface="Arial" panose="020B0604020202020204" pitchFamily="34" charset="0"/>
            </a:endParaRPr>
          </a:p>
          <a:p>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In this unit, students investigate food and fibre production and food technologies used in modern and traditional societies. They design and make a lunch item that includes modern and traditional technologies.  They explore how people in different times developed food and fibre technologies to meet human needs.</a:t>
            </a:r>
          </a:p>
          <a:p>
            <a:pPr>
              <a:spcBef>
                <a:spcPts val="400"/>
              </a:spcBef>
              <a:spcAft>
                <a:spcPts val="400"/>
              </a:spcAft>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Students will apply processes and production skills, in:</a:t>
            </a:r>
          </a:p>
          <a:p>
            <a:pPr marL="342900" lvl="0" indent="-342900">
              <a:spcBef>
                <a:spcPts val="400"/>
              </a:spcBef>
              <a:spcAft>
                <a:spcPts val="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investigating by: </a:t>
            </a:r>
          </a:p>
          <a:p>
            <a:pPr marL="800100" lvl="1" indent="-342900">
              <a:buFont typeface="Courier New" panose="02070309020205020404" pitchFamily="49" charset="0"/>
              <a:buChar char="o"/>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exploring traditional food and fibre production and food technologies</a:t>
            </a:r>
          </a:p>
          <a:p>
            <a:pPr marL="800100" lvl="1" indent="-342900">
              <a:buFont typeface="Courier New" panose="02070309020205020404" pitchFamily="49" charset="0"/>
              <a:buChar char="o"/>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identifying contemporary technologies for growing food and fibre and preserving and preparing foods</a:t>
            </a:r>
          </a:p>
          <a:p>
            <a:pPr marL="342900" lvl="0" indent="-342900">
              <a:spcAft>
                <a:spcPts val="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generating, developing and communicating design ideas for a food product</a:t>
            </a:r>
          </a:p>
          <a:p>
            <a:pPr marL="342900" lvl="0" indent="-342900">
              <a:spcAft>
                <a:spcPts val="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producing by working safely with equipment and ingredients to create a food product</a:t>
            </a:r>
          </a:p>
          <a:p>
            <a:pPr marL="342900" lvl="0" indent="-342900">
              <a:spcAft>
                <a:spcPts val="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evaluating design ideas and processes for the product</a:t>
            </a:r>
          </a:p>
          <a:p>
            <a:pPr marL="342900" lvl="0" indent="-342900">
              <a:spcAft>
                <a:spcPts val="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collaborating as well as working individually throughout the design and production process</a:t>
            </a:r>
          </a:p>
          <a:p>
            <a:pPr marL="342900" lvl="0" indent="-342900">
              <a:spcAft>
                <a:spcPts val="400"/>
              </a:spcAft>
              <a:buFont typeface="Wingdings" panose="05000000000000000000" pitchFamily="2" charset="2"/>
              <a:buChar char=""/>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managing by sequencing production steps.</a:t>
            </a:r>
          </a:p>
          <a:p>
            <a:pPr lvl="0">
              <a:spcAft>
                <a:spcPts val="400"/>
              </a:spcAft>
            </a:pPr>
            <a:endParaRPr lang="en-AU" sz="1100" dirty="0">
              <a:solidFill>
                <a:srgbClr val="000000"/>
              </a:solidFill>
              <a:latin typeface="Arial" panose="020B0604020202020204" pitchFamily="34" charset="0"/>
              <a:ea typeface="SimSun" panose="02010600030101010101" pitchFamily="2" charset="-122"/>
              <a:cs typeface="Arial" panose="020B0604020202020204" pitchFamily="34" charset="0"/>
            </a:endParaRPr>
          </a:p>
          <a:p>
            <a:pPr lvl="0">
              <a:spcAft>
                <a:spcPts val="400"/>
              </a:spcAft>
            </a:pPr>
            <a:r>
              <a:rPr lang="en-AU" sz="1100" dirty="0">
                <a:solidFill>
                  <a:srgbClr val="000000"/>
                </a:solidFill>
                <a:latin typeface="Arial" panose="020B0604020202020204" pitchFamily="34" charset="0"/>
                <a:ea typeface="SimSun" panose="02010600030101010101" pitchFamily="2" charset="-122"/>
                <a:cs typeface="Arial" panose="020B0604020202020204" pitchFamily="34" charset="0"/>
              </a:rPr>
              <a:t>This Design technology unit is integrated into the Semester 1 HASS Unit – Our unique communities.</a:t>
            </a:r>
            <a:endParaRPr lang="en-AU" sz="900" dirty="0">
              <a:latin typeface="Arial" panose="020B0604020202020204" pitchFamily="34" charset="0"/>
              <a:cs typeface="Arial" panose="020B0604020202020204" pitchFamily="34" charset="0"/>
            </a:endParaRPr>
          </a:p>
        </p:txBody>
      </p:sp>
      <p:sp>
        <p:nvSpPr>
          <p:cNvPr id="9" name="TextBox 8"/>
          <p:cNvSpPr txBox="1"/>
          <p:nvPr/>
        </p:nvSpPr>
        <p:spPr>
          <a:xfrm>
            <a:off x="8523329" y="7203395"/>
            <a:ext cx="4080424" cy="2300630"/>
          </a:xfrm>
          <a:prstGeom prst="rect">
            <a:avLst/>
          </a:prstGeom>
          <a:noFill/>
          <a:ln w="38100">
            <a:solidFill>
              <a:schemeClr val="accent1"/>
            </a:solidFill>
          </a:ln>
        </p:spPr>
        <p:txBody>
          <a:bodyPr wrap="square" rtlCol="0">
            <a:spAutoFit/>
          </a:bodyPr>
          <a:lstStyle/>
          <a:p>
            <a:pPr algn="ctr"/>
            <a:r>
              <a:rPr lang="en-AU" b="1" dirty="0">
                <a:solidFill>
                  <a:schemeClr val="accent1"/>
                </a:solidFill>
              </a:rPr>
              <a:t>Design and Technologies Assessment</a:t>
            </a:r>
          </a:p>
          <a:p>
            <a:pPr algn="ctr"/>
            <a:endParaRPr lang="en-AU" sz="1050" dirty="0"/>
          </a:p>
          <a:p>
            <a:r>
              <a:rPr lang="en-AU" sz="1200" b="1" dirty="0">
                <a:latin typeface="Arial" panose="020B0604020202020204" pitchFamily="34" charset="0"/>
                <a:cs typeface="Arial" panose="020B0604020202020204" pitchFamily="34" charset="0"/>
              </a:rPr>
              <a:t>Unit 2: What’s for lunch?  (Linked to HASS)</a:t>
            </a:r>
          </a:p>
          <a:p>
            <a:endParaRPr lang="en-AU" sz="1200" dirty="0">
              <a:latin typeface="Arial" panose="020B0604020202020204" pitchFamily="34" charset="0"/>
              <a:cs typeface="Arial" panose="020B0604020202020204" pitchFamily="34" charset="0"/>
            </a:endParaRPr>
          </a:p>
          <a:p>
            <a:r>
              <a:rPr lang="en-AU" sz="1200" b="1" dirty="0">
                <a:latin typeface="Arial" panose="020B0604020202020204" pitchFamily="34" charset="0"/>
                <a:cs typeface="Arial" panose="020B0604020202020204" pitchFamily="34" charset="0"/>
              </a:rPr>
              <a:t>Portfolio</a:t>
            </a:r>
          </a:p>
          <a:p>
            <a:r>
              <a:rPr lang="en-AU" sz="1100" dirty="0">
                <a:latin typeface="Arial" panose="020B0604020202020204" pitchFamily="34" charset="0"/>
                <a:cs typeface="Arial" panose="020B0604020202020204" pitchFamily="34" charset="0"/>
              </a:rPr>
              <a:t>Students design and make a lunch item that includes modern and traditional technologies.</a:t>
            </a:r>
          </a:p>
          <a:p>
            <a:endParaRPr lang="en-AU" sz="1200" dirty="0">
              <a:latin typeface="Arial" panose="020B0604020202020204" pitchFamily="34" charset="0"/>
              <a:cs typeface="Arial" panose="020B0604020202020204" pitchFamily="34" charset="0"/>
            </a:endParaRP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A:  Investigating</a:t>
            </a: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B: Generating and producing designs</a:t>
            </a:r>
          </a:p>
          <a:p>
            <a:r>
              <a:rPr lang="en-AU" sz="1100" dirty="0" smtClean="0">
                <a:latin typeface="Arial" panose="020B0604020202020204" pitchFamily="34" charset="0"/>
                <a:cs typeface="Arial" panose="020B0604020202020204" pitchFamily="34" charset="0"/>
              </a:rPr>
              <a:t>Part </a:t>
            </a:r>
            <a:r>
              <a:rPr lang="en-AU" sz="1100" dirty="0">
                <a:latin typeface="Arial" panose="020B0604020202020204" pitchFamily="34" charset="0"/>
                <a:cs typeface="Arial" panose="020B0604020202020204" pitchFamily="34" charset="0"/>
              </a:rPr>
              <a:t>C: Evaluating design </a:t>
            </a:r>
            <a:r>
              <a:rPr lang="en-AU" sz="1100" dirty="0" smtClean="0">
                <a:latin typeface="Arial" panose="020B0604020202020204" pitchFamily="34" charset="0"/>
                <a:cs typeface="Arial" panose="020B0604020202020204" pitchFamily="34" charset="0"/>
              </a:rPr>
              <a:t>solutions</a:t>
            </a:r>
            <a:endParaRPr lang="en-AU" sz="1100" dirty="0">
              <a:latin typeface="Arial" panose="020B0604020202020204" pitchFamily="34" charset="0"/>
              <a:cs typeface="Arial" panose="020B0604020202020204" pitchFamily="34" charset="0"/>
            </a:endParaRPr>
          </a:p>
          <a:p>
            <a:endParaRPr lang="en-AU" sz="1200" dirty="0"/>
          </a:p>
        </p:txBody>
      </p:sp>
      <p:sp>
        <p:nvSpPr>
          <p:cNvPr id="10" name="TextBox 9"/>
          <p:cNvSpPr txBox="1"/>
          <p:nvPr/>
        </p:nvSpPr>
        <p:spPr>
          <a:xfrm>
            <a:off x="4421738" y="3049783"/>
            <a:ext cx="3958226" cy="2739211"/>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t>
            </a:r>
            <a:r>
              <a:rPr lang="en-AU" b="1" dirty="0" smtClean="0">
                <a:solidFill>
                  <a:srgbClr val="C00000"/>
                </a:solidFill>
              </a:rPr>
              <a:t>Art)</a:t>
            </a:r>
            <a:endParaRPr lang="en-AU" b="1" dirty="0">
              <a:solidFill>
                <a:srgbClr val="C00000"/>
              </a:solidFill>
            </a:endParaRPr>
          </a:p>
          <a:p>
            <a:pPr algn="ctr"/>
            <a:endParaRPr lang="en-AU" sz="400" dirty="0"/>
          </a:p>
          <a:p>
            <a:r>
              <a:rPr lang="en-AU" sz="1200" b="1" dirty="0">
                <a:latin typeface="Arial" panose="020B0604020202020204" pitchFamily="34" charset="0"/>
                <a:cs typeface="Arial" panose="020B0604020202020204" pitchFamily="34" charset="0"/>
              </a:rPr>
              <a:t>Unit 3 - Visual Arts - Patterns in the playground</a:t>
            </a:r>
          </a:p>
          <a:p>
            <a:r>
              <a:rPr lang="en-AU" sz="1100" dirty="0">
                <a:latin typeface="Arial" panose="020B0604020202020204" pitchFamily="34" charset="0"/>
                <a:cs typeface="Arial" panose="020B0604020202020204" pitchFamily="34" charset="0"/>
              </a:rPr>
              <a:t>In this unit, students will explore the pattern, texture and shape of their local environment. They will make, display and discuss their own and others' artworks.</a:t>
            </a:r>
          </a:p>
          <a:p>
            <a:r>
              <a:rPr lang="en-AU" sz="1100" dirty="0">
                <a:latin typeface="Arial" panose="020B0604020202020204" pitchFamily="34" charset="0"/>
                <a:cs typeface="Arial" panose="020B0604020202020204" pitchFamily="34" charset="0"/>
              </a:rPr>
              <a:t>Students will:</a:t>
            </a:r>
          </a:p>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explore artworks from Aboriginal artists and Torres Strait Islander artists who represent the land through symbolic pattern</a:t>
            </a:r>
          </a:p>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explore visual conventions (visual capture, textural rubbing, painting, collage)</a:t>
            </a:r>
          </a:p>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represent ideas (display / art conversations / reflections)</a:t>
            </a:r>
          </a:p>
          <a:p>
            <a:pPr marL="171450" indent="-171450">
              <a:buFont typeface="Arial" panose="020B0604020202020204" pitchFamily="34" charset="0"/>
              <a:buChar char="•"/>
            </a:pPr>
            <a:r>
              <a:rPr lang="en-AU" sz="1100" dirty="0">
                <a:latin typeface="Arial" panose="020B0604020202020204" pitchFamily="34" charset="0"/>
                <a:cs typeface="Arial" panose="020B0604020202020204" pitchFamily="34" charset="0"/>
              </a:rPr>
              <a:t>compare artworks and use art terminology to communicate meaning.</a:t>
            </a:r>
          </a:p>
          <a:p>
            <a:endParaRPr lang="en-AU" sz="600" dirty="0"/>
          </a:p>
        </p:txBody>
      </p:sp>
      <p:sp>
        <p:nvSpPr>
          <p:cNvPr id="11" name="TextBox 10"/>
          <p:cNvSpPr txBox="1"/>
          <p:nvPr/>
        </p:nvSpPr>
        <p:spPr>
          <a:xfrm>
            <a:off x="4421738" y="5918237"/>
            <a:ext cx="3958226" cy="1084912"/>
          </a:xfrm>
          <a:prstGeom prst="rect">
            <a:avLst/>
          </a:prstGeom>
          <a:noFill/>
          <a:ln w="38100">
            <a:solidFill>
              <a:srgbClr val="FF0000"/>
            </a:solidFill>
          </a:ln>
        </p:spPr>
        <p:txBody>
          <a:bodyPr wrap="square" rtlCol="0">
            <a:spAutoFit/>
          </a:bodyPr>
          <a:lstStyle/>
          <a:p>
            <a:pPr algn="ctr"/>
            <a:r>
              <a:rPr lang="en-AU" b="1" dirty="0">
                <a:solidFill>
                  <a:srgbClr val="C00000"/>
                </a:solidFill>
              </a:rPr>
              <a:t>The Arts (Visual </a:t>
            </a:r>
            <a:r>
              <a:rPr lang="en-AU" b="1" dirty="0" smtClean="0">
                <a:solidFill>
                  <a:srgbClr val="C00000"/>
                </a:solidFill>
              </a:rPr>
              <a:t>Art) -Assessment</a:t>
            </a:r>
            <a:endParaRPr lang="en-AU" b="1" dirty="0">
              <a:solidFill>
                <a:srgbClr val="C00000"/>
              </a:solidFill>
            </a:endParaRPr>
          </a:p>
          <a:p>
            <a:pPr algn="ctr"/>
            <a:endParaRPr lang="en-AU" sz="1050" dirty="0"/>
          </a:p>
          <a:p>
            <a:r>
              <a:rPr lang="en-AU" sz="1200" b="1" dirty="0">
                <a:latin typeface="Arial" panose="020B0604020202020204" pitchFamily="34" charset="0"/>
                <a:cs typeface="Arial" panose="020B0604020202020204" pitchFamily="34" charset="0"/>
              </a:rPr>
              <a:t>Unit 3 - Visual Arts - Patterns in the playground</a:t>
            </a:r>
          </a:p>
          <a:p>
            <a:r>
              <a:rPr lang="en-AU" sz="1200" dirty="0">
                <a:latin typeface="Arial" panose="020B0604020202020204" pitchFamily="34" charset="0"/>
                <a:cs typeface="Arial" panose="020B0604020202020204" pitchFamily="34" charset="0"/>
              </a:rPr>
              <a:t>Explore artists’ use of patterns and surfaces from their surroundings in the artworks they make</a:t>
            </a:r>
            <a:r>
              <a:rPr lang="en-AU" sz="1200" dirty="0" smtClean="0">
                <a:latin typeface="Arial" panose="020B0604020202020204" pitchFamily="34" charset="0"/>
                <a:cs typeface="Arial" panose="020B0604020202020204" pitchFamily="34" charset="0"/>
              </a:rPr>
              <a:t>.</a:t>
            </a:r>
            <a:endParaRPr lang="en-AU" sz="12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0986" y="1080972"/>
            <a:ext cx="1008978" cy="862026"/>
          </a:xfrm>
          <a:prstGeom prst="rect">
            <a:avLst/>
          </a:prstGeom>
        </p:spPr>
      </p:pic>
      <p:sp>
        <p:nvSpPr>
          <p:cNvPr id="15" name="TextBox 14"/>
          <p:cNvSpPr txBox="1"/>
          <p:nvPr/>
        </p:nvSpPr>
        <p:spPr>
          <a:xfrm>
            <a:off x="162042" y="7947267"/>
            <a:ext cx="4175027" cy="1446550"/>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1400" b="1" dirty="0">
                <a:ln w="0"/>
                <a:effectLst>
                  <a:outerShdw blurRad="38100" dist="19050" dir="2700000" algn="tl" rotWithShape="0">
                    <a:schemeClr val="dk1">
                      <a:alpha val="40000"/>
                    </a:schemeClr>
                  </a:outerShdw>
                </a:effectLst>
              </a:rPr>
              <a:t>Every Student Succeeding</a:t>
            </a:r>
          </a:p>
          <a:p>
            <a:pPr algn="ctr"/>
            <a:endParaRPr lang="en-US" sz="1400" b="1" dirty="0">
              <a:ln w="0"/>
              <a:effectLst>
                <a:outerShdw blurRad="38100" dist="19050" dir="2700000" algn="tl" rotWithShape="0">
                  <a:schemeClr val="dk1">
                    <a:alpha val="40000"/>
                  </a:schemeClr>
                </a:outerShdw>
              </a:effectLst>
            </a:endParaRPr>
          </a:p>
          <a:p>
            <a:pPr algn="ctr"/>
            <a:r>
              <a:rPr lang="en-AU" sz="1200" dirty="0"/>
              <a:t>Every student succeeding is the shared vision of Queensland state schools. This strategy underpins regional and school planning to ensure every student receives the support needed to belong to the school community, engage purposefully in learning and experience academic success. </a:t>
            </a:r>
          </a:p>
        </p:txBody>
      </p:sp>
    </p:spTree>
    <p:extLst>
      <p:ext uri="{BB962C8B-B14F-4D97-AF65-F5344CB8AC3E}">
        <p14:creationId xmlns:p14="http://schemas.microsoft.com/office/powerpoint/2010/main" val="244295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ContentAuthor xmlns="00d14d16-a983-4e0d-baeb-10cb89674631">
      <UserInfo>
        <DisplayName>GENRICH, Peter</DisplayName>
        <AccountId>36</AccountId>
        <AccountType/>
      </UserInfo>
    </PPContentAuthor>
    <PPModeratedDate xmlns="00d14d16-a983-4e0d-baeb-10cb89674631">2022-06-29T02:49:42+00:00</PPModeratedDate>
    <PPContentOwner xmlns="00d14d16-a983-4e0d-baeb-10cb89674631">
      <UserInfo>
        <DisplayName>GENRICH, Peter</DisplayName>
        <AccountId>36</AccountId>
        <AccountType/>
      </UserInfo>
    </PPContentOwner>
    <PPModeratedBy xmlns="00d14d16-a983-4e0d-baeb-10cb89674631">
      <UserInfo>
        <DisplayName>SIRETT, Mary</DisplayName>
        <AccountId>33</AccountId>
        <AccountType/>
      </UserInfo>
    </PPModeratedBy>
    <PPContentApprover xmlns="00d14d16-a983-4e0d-baeb-10cb89674631">
      <UserInfo>
        <DisplayName>GENRICH, Peter</DisplayName>
        <AccountId>36</AccountId>
        <AccountType/>
      </UserInfo>
    </PPContentApprover>
    <PPSubmittedBy xmlns="00d14d16-a983-4e0d-baeb-10cb89674631">
      <UserInfo>
        <DisplayName>SIRETT, Mary</DisplayName>
        <AccountId>33</AccountId>
        <AccountType/>
      </UserInfo>
    </PPSubmittedBy>
    <PPPublishedNotificationAddresses xmlns="00d14d16-a983-4e0d-baeb-10cb89674631" xsi:nil="true"/>
    <PPReviewDate xmlns="00d14d16-a983-4e0d-baeb-10cb89674631" xsi:nil="true"/>
    <PPReferenceNumber xmlns="00d14d16-a983-4e0d-baeb-10cb89674631" xsi:nil="true"/>
    <PPLastReviewedDate xmlns="00d14d16-a983-4e0d-baeb-10cb89674631">2022-06-29T02:49:42+00:00</PPLastReviewedDate>
    <PublishingExpirationDate xmlns="http://schemas.microsoft.com/sharepoint/v3" xsi:nil="true"/>
    <PPLastReviewedBy xmlns="00d14d16-a983-4e0d-baeb-10cb89674631">
      <UserInfo>
        <DisplayName>SIRETT, Mary</DisplayName>
        <AccountId>33</AccountId>
        <AccountType/>
      </UserInfo>
    </PPLastReviewedBy>
    <PublishingStartDate xmlns="http://schemas.microsoft.com/sharepoint/v3" xsi:nil="true"/>
    <PPSubmittedDate xmlns="00d14d16-a983-4e0d-baeb-10cb89674631">2022-06-29T02:48:54+00:00</PPSubmitted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7E0ED263941445BFF4E79DD89A41EA" ma:contentTypeVersion="14" ma:contentTypeDescription="Create a new document." ma:contentTypeScope="" ma:versionID="dfae3a7b87a4b20a64b32cc2eaa4ed7f">
  <xsd:schema xmlns:xsd="http://www.w3.org/2001/XMLSchema" xmlns:xs="http://www.w3.org/2001/XMLSchema" xmlns:p="http://schemas.microsoft.com/office/2006/metadata/properties" xmlns:ns1="http://schemas.microsoft.com/sharepoint/v3" xmlns:ns2="00d14d16-a983-4e0d-baeb-10cb89674631" targetNamespace="http://schemas.microsoft.com/office/2006/metadata/properties" ma:root="true" ma:fieldsID="9abe949e9cd991d856177234c0663ed3" ns1:_="" ns2:_="">
    <xsd:import namespace="http://schemas.microsoft.com/sharepoint/v3"/>
    <xsd:import namespace="00d14d16-a983-4e0d-baeb-10cb89674631"/>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d14d16-a983-4e0d-baeb-10cb89674631"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B4D1B-EC6D-4AE3-934B-B39CFCDCFB3D}"/>
</file>

<file path=customXml/itemProps2.xml><?xml version="1.0" encoding="utf-8"?>
<ds:datastoreItem xmlns:ds="http://schemas.openxmlformats.org/officeDocument/2006/customXml" ds:itemID="{EC0525D4-C5AE-4DD2-984F-6DBFF9136D3C}"/>
</file>

<file path=customXml/itemProps3.xml><?xml version="1.0" encoding="utf-8"?>
<ds:datastoreItem xmlns:ds="http://schemas.openxmlformats.org/officeDocument/2006/customXml" ds:itemID="{2A725471-F508-459D-9F85-E84B26985AF6}"/>
</file>

<file path=docProps/app.xml><?xml version="1.0" encoding="utf-8"?>
<Properties xmlns="http://schemas.openxmlformats.org/officeDocument/2006/extended-properties" xmlns:vt="http://schemas.openxmlformats.org/officeDocument/2006/docPropsVTypes">
  <Template>Office Theme</Template>
  <TotalTime>447</TotalTime>
  <Words>1415</Words>
  <Application>Microsoft Office PowerPoint</Application>
  <PresentationFormat>A3 Paper (297x420 mm)</PresentationFormat>
  <Paragraphs>127</Paragraphs>
  <Slides>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vt:i4>
      </vt:variant>
    </vt:vector>
  </HeadingPairs>
  <TitlesOfParts>
    <vt:vector size="14" baseType="lpstr">
      <vt:lpstr>Arial Unicode MS</vt:lpstr>
      <vt:lpstr>PMingLiU</vt:lpstr>
      <vt:lpstr>SimSun</vt:lpstr>
      <vt:lpstr>Arial</vt:lpstr>
      <vt:lpstr>Arial Narrow</vt:lpstr>
      <vt:lpstr>Calibri</vt:lpstr>
      <vt:lpstr>Calibri Light</vt:lpstr>
      <vt:lpstr>Courier New</vt:lpstr>
      <vt:lpstr>Symbol</vt:lpstr>
      <vt:lpstr>Times New Roman</vt:lpstr>
      <vt:lpstr>Wingdings</vt:lpstr>
      <vt:lpstr>Office Theme</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1-  Year 3 PowerPoint Presentation</dc:title>
  <dc:creator>GENRICH, Peter</dc:creator>
  <cp:lastModifiedBy>EASTWOOD, Lyndsey (least41)</cp:lastModifiedBy>
  <cp:revision>31</cp:revision>
  <cp:lastPrinted>2019-02-08T02:35:56Z</cp:lastPrinted>
  <dcterms:created xsi:type="dcterms:W3CDTF">2019-02-07T22:28:55Z</dcterms:created>
  <dcterms:modified xsi:type="dcterms:W3CDTF">2020-02-18T02:40:27Z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0x010100D17E0ED263941445BFF4E79DD89A41EA</vt:lpwstr>
  </property>
</Properties>
</file>