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18/02/2020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18/02/2020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18/02/2020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18/02/2020</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42100"/>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7" name="TextBox 6"/>
          <p:cNvSpPr txBox="1"/>
          <p:nvPr/>
        </p:nvSpPr>
        <p:spPr>
          <a:xfrm>
            <a:off x="162044" y="850608"/>
            <a:ext cx="4175027" cy="5555367"/>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a:t>
            </a:r>
          </a:p>
          <a:p>
            <a:pPr algn="ctr"/>
            <a:r>
              <a:rPr lang="en-AU" dirty="0"/>
              <a:t>Unit 1 – Term 1</a:t>
            </a:r>
          </a:p>
          <a:p>
            <a:pPr algn="ctr"/>
            <a:endParaRPr lang="en-AU" sz="1100" dirty="0"/>
          </a:p>
          <a:p>
            <a:r>
              <a:rPr lang="en-AU" sz="1100" dirty="0">
                <a:latin typeface="Arial" panose="020B0604020202020204" pitchFamily="34" charset="0"/>
                <a:cs typeface="Arial" panose="020B0604020202020204" pitchFamily="34" charset="0"/>
              </a:rPr>
              <a:t>This term students will engage in proficiency strands of Understanding, Fluency, Problem Solving and Reasoning. The proficiencies reinforce the significance of working mathematically within the content and describe how the content is explored or developed. They provide the language to build in the developmental aspects of the learning of mathematics. </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Students have opportunities to develop understandings of:</a:t>
            </a:r>
          </a:p>
          <a:p>
            <a:pPr lvl="0"/>
            <a:r>
              <a:rPr lang="en-AU" sz="1100" b="1" dirty="0">
                <a:latin typeface="Arial" panose="020B0604020202020204" pitchFamily="34" charset="0"/>
                <a:ea typeface="SimSun" panose="02010600030101010101" pitchFamily="2" charset="-122"/>
                <a:cs typeface="Arial" panose="020B0604020202020204" pitchFamily="34" charset="0"/>
              </a:rPr>
              <a:t>Number and place value </a:t>
            </a:r>
            <a:r>
              <a:rPr lang="en-AU" sz="1100" dirty="0">
                <a:latin typeface="Arial" panose="020B0604020202020204" pitchFamily="34" charset="0"/>
                <a:ea typeface="SimSun" panose="02010600030101010101" pitchFamily="2" charset="-122"/>
                <a:cs typeface="Arial" panose="020B0604020202020204" pitchFamily="34" charset="0"/>
              </a:rPr>
              <a:t>- Identify and describe properties of prime and composite numbers, select and apply mental and written strategies to problems involving all four operations</a:t>
            </a:r>
            <a:endParaRPr lang="en-AU" sz="1100" dirty="0">
              <a:latin typeface="Arial" panose="020B0604020202020204" pitchFamily="34" charset="0"/>
              <a:cs typeface="Arial" panose="020B0604020202020204" pitchFamily="34" charset="0"/>
            </a:endParaRPr>
          </a:p>
          <a:p>
            <a:pPr lvl="0"/>
            <a:r>
              <a:rPr lang="en-AU" sz="1100" b="1" dirty="0">
                <a:latin typeface="Arial" panose="020B0604020202020204" pitchFamily="34" charset="0"/>
                <a:ea typeface="SimSun" panose="02010600030101010101" pitchFamily="2" charset="-122"/>
                <a:cs typeface="Arial" panose="020B0604020202020204" pitchFamily="34" charset="0"/>
              </a:rPr>
              <a:t>Fractions and decimals </a:t>
            </a:r>
            <a:r>
              <a:rPr lang="en-AU" sz="1100" dirty="0">
                <a:latin typeface="Arial" panose="020B0604020202020204" pitchFamily="34" charset="0"/>
                <a:ea typeface="SimSun" panose="02010600030101010101" pitchFamily="2" charset="-122"/>
                <a:cs typeface="Arial" panose="020B0604020202020204" pitchFamily="34" charset="0"/>
              </a:rPr>
              <a:t>- Order and compare fractions with related denominators, add and subtract fractions with related denominators, calculate the fraction of a given quantity and solve problems involving the addition and subtraction of fractions </a:t>
            </a:r>
            <a:endParaRPr lang="en-AU" sz="1100" dirty="0">
              <a:latin typeface="Arial" panose="020B0604020202020204" pitchFamily="34" charset="0"/>
              <a:cs typeface="Arial" panose="020B0604020202020204" pitchFamily="34" charset="0"/>
            </a:endParaRPr>
          </a:p>
          <a:p>
            <a:pPr lvl="0"/>
            <a:r>
              <a:rPr lang="en-AU" sz="1100" b="1" dirty="0">
                <a:latin typeface="Arial" panose="020B0604020202020204" pitchFamily="34" charset="0"/>
                <a:ea typeface="SimSun" panose="02010600030101010101" pitchFamily="2" charset="-122"/>
                <a:cs typeface="Arial" panose="020B0604020202020204" pitchFamily="34" charset="0"/>
              </a:rPr>
              <a:t>Money and financial mathematics - </a:t>
            </a:r>
            <a:r>
              <a:rPr lang="en-AU" sz="1100" dirty="0">
                <a:latin typeface="Arial" panose="020B0604020202020204" pitchFamily="34" charset="0"/>
                <a:ea typeface="SimSun" panose="02010600030101010101" pitchFamily="2" charset="-122"/>
                <a:cs typeface="Arial" panose="020B0604020202020204" pitchFamily="34" charset="0"/>
              </a:rPr>
              <a:t>investigate and calculate percentage discounts of 10%, 25% and 50% on sale items.</a:t>
            </a:r>
            <a:endParaRPr lang="en-AU" sz="1100" dirty="0">
              <a:latin typeface="Arial" panose="020B0604020202020204" pitchFamily="34" charset="0"/>
              <a:cs typeface="Arial" panose="020B0604020202020204" pitchFamily="34" charset="0"/>
            </a:endParaRPr>
          </a:p>
          <a:p>
            <a:pPr lvl="0"/>
            <a:r>
              <a:rPr lang="en-AU" sz="1100" b="1" dirty="0">
                <a:latin typeface="Arial" panose="020B0604020202020204" pitchFamily="34" charset="0"/>
                <a:ea typeface="SimSun" panose="02010600030101010101" pitchFamily="2" charset="-122"/>
                <a:cs typeface="Arial" panose="020B0604020202020204" pitchFamily="34" charset="0"/>
              </a:rPr>
              <a:t>Using units of measurement - </a:t>
            </a:r>
            <a:r>
              <a:rPr lang="en-AU" sz="1100" dirty="0">
                <a:latin typeface="Arial" panose="020B0604020202020204" pitchFamily="34" charset="0"/>
                <a:ea typeface="SimSun" panose="02010600030101010101" pitchFamily="2" charset="-122"/>
                <a:cs typeface="Arial" panose="020B0604020202020204" pitchFamily="34" charset="0"/>
              </a:rPr>
              <a:t>solve problems involving the comparison of lengths and areas, and interpret and use timetables</a:t>
            </a:r>
            <a:endParaRPr lang="en-AU" sz="1100" dirty="0">
              <a:latin typeface="Arial" panose="020B0604020202020204" pitchFamily="34" charset="0"/>
              <a:cs typeface="Arial" panose="020B0604020202020204" pitchFamily="34" charset="0"/>
            </a:endParaRPr>
          </a:p>
          <a:p>
            <a:pPr lvl="0"/>
            <a:r>
              <a:rPr lang="en-AU" sz="1100" b="1" dirty="0">
                <a:latin typeface="Arial" panose="020B0604020202020204" pitchFamily="34" charset="0"/>
                <a:ea typeface="SimSun" panose="02010600030101010101" pitchFamily="2" charset="-122"/>
                <a:cs typeface="Arial" panose="020B0604020202020204" pitchFamily="34" charset="0"/>
              </a:rPr>
              <a:t>Chance</a:t>
            </a:r>
            <a:r>
              <a:rPr lang="en-AU" sz="1100" dirty="0">
                <a:latin typeface="Arial" panose="020B0604020202020204" pitchFamily="34" charset="0"/>
                <a:ea typeface="SimSun" panose="02010600030101010101" pitchFamily="2" charset="-122"/>
                <a:cs typeface="Arial" panose="020B0604020202020204" pitchFamily="34" charset="0"/>
              </a:rPr>
              <a:t> - Represent the probability of outcomes as a fraction or decimal and conduct chance experiments.</a:t>
            </a:r>
            <a:endParaRPr lang="en-AU" sz="1100" dirty="0">
              <a:latin typeface="Arial" panose="020B0604020202020204" pitchFamily="34" charset="0"/>
              <a:cs typeface="Arial" panose="020B0604020202020204" pitchFamily="34" charset="0"/>
            </a:endParaRPr>
          </a:p>
          <a:p>
            <a:r>
              <a:rPr lang="en-AU" sz="1100" b="1" dirty="0">
                <a:latin typeface="Arial" panose="020B0604020202020204" pitchFamily="34" charset="0"/>
                <a:ea typeface="SimSun" panose="02010600030101010101" pitchFamily="2" charset="-122"/>
                <a:cs typeface="Arial" panose="020B0604020202020204" pitchFamily="34" charset="0"/>
              </a:rPr>
              <a:t>Data representation and interpretation </a:t>
            </a:r>
            <a:r>
              <a:rPr lang="en-AU" sz="1100" dirty="0">
                <a:latin typeface="Arial" panose="020B0604020202020204" pitchFamily="34" charset="0"/>
                <a:ea typeface="SimSun" panose="02010600030101010101" pitchFamily="2" charset="-122"/>
                <a:cs typeface="Arial" panose="020B0604020202020204" pitchFamily="34" charset="0"/>
              </a:rPr>
              <a:t>- Revise different types of data displays, interpret data displays, investigate the similarities and differences between different data displays, identify the purpose and use of different displays and identify the difference between categorical and numerical data.</a:t>
            </a:r>
            <a:endParaRPr lang="en-AU" sz="1100" dirty="0">
              <a:latin typeface="Arial" panose="020B0604020202020204" pitchFamily="34" charset="0"/>
              <a:cs typeface="Arial" panose="020B0604020202020204" pitchFamily="34" charset="0"/>
            </a:endParaRPr>
          </a:p>
        </p:txBody>
      </p:sp>
      <p:sp>
        <p:nvSpPr>
          <p:cNvPr id="2" name="TextBox 1"/>
          <p:cNvSpPr txBox="1"/>
          <p:nvPr/>
        </p:nvSpPr>
        <p:spPr>
          <a:xfrm>
            <a:off x="162044" y="6730103"/>
            <a:ext cx="4175027" cy="2575064"/>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 Assessment</a:t>
            </a:r>
            <a:endParaRPr lang="en-AU" sz="1050" dirty="0"/>
          </a:p>
          <a:p>
            <a:pPr fontAlgn="ctr">
              <a:spcBef>
                <a:spcPts val="400"/>
              </a:spcBef>
              <a:spcAft>
                <a:spcPts val="400"/>
              </a:spcAft>
            </a:pPr>
            <a:r>
              <a:rPr lang="en-AU" sz="10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Interpreting </a:t>
            </a:r>
            <a:r>
              <a:rPr lang="en-AU" sz="1000" b="1" dirty="0">
                <a:solidFill>
                  <a:srgbClr val="000000"/>
                </a:solidFill>
                <a:latin typeface="Arial" panose="020B0604020202020204" pitchFamily="34" charset="0"/>
                <a:ea typeface="SimSun" panose="02010600030101010101" pitchFamily="2" charset="-122"/>
                <a:cs typeface="Arial" panose="020B0604020202020204" pitchFamily="34" charset="0"/>
              </a:rPr>
              <a:t>and comparing data displays</a:t>
            </a:r>
            <a:endParaRPr lang="en-AU" sz="10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00" i="1" dirty="0">
                <a:solidFill>
                  <a:srgbClr val="000000"/>
                </a:solidFill>
                <a:latin typeface="Arial" panose="020B0604020202020204" pitchFamily="34" charset="0"/>
                <a:ea typeface="SimSun" panose="02010600030101010101" pitchFamily="2" charset="-122"/>
                <a:cs typeface="Arial" panose="020B0604020202020204" pitchFamily="34" charset="0"/>
              </a:rPr>
              <a:t>Short answer questions</a:t>
            </a:r>
            <a:endParaRPr lang="en-AU" sz="10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00" dirty="0">
                <a:latin typeface="Arial" panose="020B0604020202020204" pitchFamily="34" charset="0"/>
                <a:ea typeface="SimSun" panose="02010600030101010101" pitchFamily="2" charset="-122"/>
                <a:cs typeface="Arial" panose="020B0604020202020204" pitchFamily="34" charset="0"/>
              </a:rPr>
              <a:t>Students interpret and compare  data displays. </a:t>
            </a:r>
            <a:endParaRPr lang="en-AU" sz="10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Investigating </a:t>
            </a:r>
            <a:r>
              <a:rPr lang="en-AU" sz="1000" b="1" dirty="0">
                <a:solidFill>
                  <a:srgbClr val="000000"/>
                </a:solidFill>
                <a:latin typeface="Arial" panose="020B0604020202020204" pitchFamily="34" charset="0"/>
                <a:ea typeface="SimSun" panose="02010600030101010101" pitchFamily="2" charset="-122"/>
                <a:cs typeface="Arial" panose="020B0604020202020204" pitchFamily="34" charset="0"/>
              </a:rPr>
              <a:t>and solving problems involving area </a:t>
            </a:r>
            <a:r>
              <a:rPr lang="en-AU" sz="1000" i="1" dirty="0">
                <a:solidFill>
                  <a:srgbClr val="000000"/>
                </a:solidFill>
                <a:latin typeface="Arial" panose="020B0604020202020204" pitchFamily="34" charset="0"/>
                <a:ea typeface="SimSun" panose="02010600030101010101" pitchFamily="2" charset="-122"/>
                <a:cs typeface="Arial" panose="020B0604020202020204" pitchFamily="34" charset="0"/>
              </a:rPr>
              <a:t>Assignment/project</a:t>
            </a:r>
            <a:endParaRPr lang="en-AU" sz="10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00" dirty="0">
                <a:latin typeface="Arial" panose="020B0604020202020204" pitchFamily="34" charset="0"/>
                <a:ea typeface="SimSun" panose="02010600030101010101" pitchFamily="2" charset="-122"/>
                <a:cs typeface="Arial" panose="020B0604020202020204" pitchFamily="34" charset="0"/>
              </a:rPr>
              <a:t>Students use simple strategies to reason and solve a measurement inquiry question</a:t>
            </a:r>
            <a:r>
              <a:rPr lang="en-AU" sz="1000" dirty="0" smtClean="0">
                <a:latin typeface="Arial" panose="020B0604020202020204" pitchFamily="34" charset="0"/>
                <a:ea typeface="SimSun" panose="02010600030101010101" pitchFamily="2" charset="-122"/>
                <a:cs typeface="Arial" panose="020B0604020202020204" pitchFamily="34" charset="0"/>
              </a:rPr>
              <a:t>.</a:t>
            </a:r>
            <a:endParaRPr lang="en-AU" sz="10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Interpreting </a:t>
            </a:r>
            <a:r>
              <a:rPr lang="en-AU" sz="1000" b="1" dirty="0">
                <a:solidFill>
                  <a:srgbClr val="000000"/>
                </a:solidFill>
                <a:latin typeface="Arial" panose="020B0604020202020204" pitchFamily="34" charset="0"/>
                <a:ea typeface="SimSun" panose="02010600030101010101" pitchFamily="2" charset="-122"/>
                <a:cs typeface="Arial" panose="020B0604020202020204" pitchFamily="34" charset="0"/>
              </a:rPr>
              <a:t>and using timetables</a:t>
            </a:r>
            <a:endParaRPr lang="en-AU" sz="10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00" i="1" dirty="0">
                <a:solidFill>
                  <a:srgbClr val="000000"/>
                </a:solidFill>
                <a:latin typeface="Arial" panose="020B0604020202020204" pitchFamily="34" charset="0"/>
                <a:ea typeface="SimSun" panose="02010600030101010101" pitchFamily="2" charset="-122"/>
                <a:cs typeface="Arial" panose="020B0604020202020204" pitchFamily="34" charset="0"/>
              </a:rPr>
              <a:t>Short answer questions</a:t>
            </a:r>
            <a:endParaRPr lang="en-AU" sz="10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00" dirty="0">
                <a:latin typeface="Arial" panose="020B0604020202020204" pitchFamily="34" charset="0"/>
                <a:ea typeface="SimSun" panose="02010600030101010101" pitchFamily="2" charset="-122"/>
                <a:cs typeface="Arial" panose="020B0604020202020204" pitchFamily="34" charset="0"/>
              </a:rPr>
              <a:t>Students interpret and use timetables and cost information to determine a travel schedule</a:t>
            </a:r>
            <a:r>
              <a:rPr lang="en-AU" sz="1000" dirty="0" smtClean="0">
                <a:latin typeface="Arial" panose="020B0604020202020204" pitchFamily="34" charset="0"/>
                <a:ea typeface="SimSun" panose="02010600030101010101" pitchFamily="2" charset="-122"/>
                <a:cs typeface="Arial" panose="020B0604020202020204" pitchFamily="34" charset="0"/>
              </a:rPr>
              <a:t>.</a:t>
            </a:r>
            <a:endParaRPr lang="en-AU" sz="1000" b="1" dirty="0">
              <a:latin typeface="Arial" panose="020B0604020202020204" pitchFamily="34" charset="0"/>
              <a:cs typeface="Arial" panose="020B0604020202020204" pitchFamily="34" charset="0"/>
            </a:endParaRPr>
          </a:p>
        </p:txBody>
      </p:sp>
      <p:sp>
        <p:nvSpPr>
          <p:cNvPr id="12" name="TextBox 11"/>
          <p:cNvSpPr txBox="1"/>
          <p:nvPr/>
        </p:nvSpPr>
        <p:spPr>
          <a:xfrm>
            <a:off x="4493532" y="3418328"/>
            <a:ext cx="3958226" cy="2400657"/>
          </a:xfrm>
          <a:prstGeom prst="rect">
            <a:avLst/>
          </a:prstGeom>
          <a:noFill/>
          <a:ln w="38100">
            <a:solidFill>
              <a:srgbClr val="FF0000"/>
            </a:solidFill>
          </a:ln>
        </p:spPr>
        <p:txBody>
          <a:bodyPr wrap="square" rtlCol="0">
            <a:spAutoFit/>
          </a:bodyPr>
          <a:lstStyle/>
          <a:p>
            <a:pPr algn="ctr"/>
            <a:r>
              <a:rPr lang="en-AU" b="1" dirty="0">
                <a:solidFill>
                  <a:srgbClr val="C00000"/>
                </a:solidFill>
              </a:rPr>
              <a:t>English</a:t>
            </a:r>
          </a:p>
          <a:p>
            <a:r>
              <a:rPr lang="en-AU" sz="1400" b="1" dirty="0" smtClean="0">
                <a:latin typeface="Arial" panose="020B0604020202020204" pitchFamily="34" charset="0"/>
                <a:cs typeface="Arial" panose="020B0604020202020204" pitchFamily="34" charset="0"/>
              </a:rPr>
              <a:t>Unit </a:t>
            </a:r>
            <a:r>
              <a:rPr lang="en-AU" sz="1400" b="1" dirty="0">
                <a:latin typeface="Arial" panose="020B0604020202020204" pitchFamily="34" charset="0"/>
                <a:cs typeface="Arial" panose="020B0604020202020204" pitchFamily="34" charset="0"/>
              </a:rPr>
              <a:t>1: Short stories</a:t>
            </a:r>
          </a:p>
          <a:p>
            <a:endParaRPr lang="en-AU" sz="10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listen to and read short stories by different authors. They investigate the ways authors use text structure, language features and strategies to create humorous effects. Students complete a comprehension task about a particular short story and other short stories they have read. They write a short story about a character that faces a conflict. Students also reflect on the writing process when making and explaining editorial choices.</a:t>
            </a:r>
          </a:p>
        </p:txBody>
      </p:sp>
      <p:sp>
        <p:nvSpPr>
          <p:cNvPr id="13" name="TextBox 12"/>
          <p:cNvSpPr txBox="1"/>
          <p:nvPr/>
        </p:nvSpPr>
        <p:spPr>
          <a:xfrm>
            <a:off x="4508800" y="5942006"/>
            <a:ext cx="3958226" cy="1107996"/>
          </a:xfrm>
          <a:prstGeom prst="rect">
            <a:avLst/>
          </a:prstGeom>
          <a:noFill/>
          <a:ln w="38100">
            <a:solidFill>
              <a:srgbClr val="FF0000"/>
            </a:solidFill>
          </a:ln>
        </p:spPr>
        <p:txBody>
          <a:bodyPr wrap="square" rtlCol="0">
            <a:spAutoFit/>
          </a:bodyPr>
          <a:lstStyle/>
          <a:p>
            <a:pPr algn="ctr"/>
            <a:r>
              <a:rPr lang="en-AU" b="1" dirty="0">
                <a:solidFill>
                  <a:srgbClr val="C00000"/>
                </a:solidFill>
              </a:rPr>
              <a:t>English Assessment</a:t>
            </a:r>
          </a:p>
          <a:p>
            <a:r>
              <a:rPr lang="en-AU" sz="1200" b="1" dirty="0" smtClean="0">
                <a:latin typeface="Arial" panose="020B0604020202020204" pitchFamily="34" charset="0"/>
                <a:cs typeface="Arial" panose="020B0604020202020204" pitchFamily="34" charset="0"/>
              </a:rPr>
              <a:t>Unit 1: Writing a short story</a:t>
            </a:r>
            <a:endParaRPr lang="en-AU" sz="1200" dirty="0" smtClean="0">
              <a:latin typeface="Arial" panose="020B0604020202020204" pitchFamily="34" charset="0"/>
              <a:cs typeface="Arial" panose="020B0604020202020204" pitchFamily="34" charset="0"/>
            </a:endParaRPr>
          </a:p>
          <a:p>
            <a:r>
              <a:rPr lang="en-AU" sz="1200" dirty="0" smtClean="0">
                <a:latin typeface="Arial" panose="020B0604020202020204" pitchFamily="34" charset="0"/>
                <a:cs typeface="Arial" panose="020B0604020202020204" pitchFamily="34" charset="0"/>
              </a:rPr>
              <a:t>Students write an imaginative and entertaining short story about a character who faces a conflict and explain editorial choices.  </a:t>
            </a:r>
            <a:endParaRPr lang="en-AU" sz="1200" b="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8576" y="905608"/>
            <a:ext cx="940837" cy="803809"/>
          </a:xfrm>
          <a:prstGeom prst="rect">
            <a:avLst/>
          </a:prstGeom>
        </p:spPr>
      </p:pic>
      <p:sp>
        <p:nvSpPr>
          <p:cNvPr id="15" name="Rectangle 14"/>
          <p:cNvSpPr/>
          <p:nvPr/>
        </p:nvSpPr>
        <p:spPr>
          <a:xfrm>
            <a:off x="5467735" y="844304"/>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6</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0986" y="905608"/>
            <a:ext cx="908718" cy="776368"/>
          </a:xfrm>
          <a:prstGeom prst="rect">
            <a:avLst/>
          </a:prstGeom>
        </p:spPr>
      </p:pic>
      <p:sp>
        <p:nvSpPr>
          <p:cNvPr id="19" name="TextBox 18"/>
          <p:cNvSpPr txBox="1"/>
          <p:nvPr/>
        </p:nvSpPr>
        <p:spPr>
          <a:xfrm>
            <a:off x="8608219" y="1151549"/>
            <a:ext cx="3958226" cy="2434513"/>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p>
          <a:p>
            <a:pPr>
              <a:spcBef>
                <a:spcPts val="600"/>
              </a:spcBef>
              <a:spcAft>
                <a:spcPts val="600"/>
              </a:spcAft>
            </a:pPr>
            <a:r>
              <a:rPr lang="en-AU" sz="1000" b="1" i="1" dirty="0" smtClean="0">
                <a:latin typeface="Arial" panose="020B0604020202020204" pitchFamily="34" charset="0"/>
                <a:cs typeface="Arial" panose="020B0604020202020204" pitchFamily="34" charset="0"/>
              </a:rPr>
              <a:t>Multicultural and Personal Health </a:t>
            </a:r>
            <a:r>
              <a:rPr lang="en-AU" sz="1000" dirty="0">
                <a:latin typeface="Arial" panose="020B0604020202020204" pitchFamily="34" charset="0"/>
                <a:ea typeface="Arial" panose="020B0604020202020204" pitchFamily="34" charset="0"/>
              </a:rPr>
              <a:t>In this unit, students gain an understanding of multiculturalism by examining the changing nature of Australia's cultural identity through exploring the influence of people and places. They examine how sharing traditional foods and physical activities from different cultures can support community wellbeing and cultural understanding</a:t>
            </a:r>
            <a:r>
              <a:rPr lang="en-AU" sz="1000" dirty="0" smtClean="0">
                <a:latin typeface="Arial" panose="020B0604020202020204" pitchFamily="34" charset="0"/>
                <a:ea typeface="Arial" panose="020B0604020202020204" pitchFamily="34" charset="0"/>
              </a:rPr>
              <a:t>.</a:t>
            </a:r>
          </a:p>
          <a:p>
            <a:pPr>
              <a:lnSpc>
                <a:spcPct val="107000"/>
              </a:lnSpc>
              <a:spcAft>
                <a:spcPts val="800"/>
              </a:spcAft>
            </a:pPr>
            <a:r>
              <a:rPr lang="en-AU" sz="1000" b="1" i="1" dirty="0" smtClean="0">
                <a:latin typeface="Arial" panose="020B0604020202020204" pitchFamily="34" charset="0"/>
                <a:ea typeface="Arial" panose="020B0604020202020204" pitchFamily="34" charset="0"/>
              </a:rPr>
              <a:t>Movement With Body Control</a:t>
            </a:r>
            <a:r>
              <a:rPr lang="en-AU" sz="1000" b="1" i="1" dirty="0" smtClean="0">
                <a:latin typeface="Arial" panose="020B0604020202020204" pitchFamily="34" charset="0"/>
                <a:ea typeface="Arial" panose="020B0604020202020204" pitchFamily="34" charset="0"/>
                <a:cs typeface="Arial" panose="020B0604020202020204" pitchFamily="34" charset="0"/>
              </a:rPr>
              <a:t> – In this unit, students </a:t>
            </a:r>
            <a:r>
              <a:rPr lang="en-AU" sz="1000" dirty="0" smtClean="0">
                <a:latin typeface="Arial" panose="020B0604020202020204" pitchFamily="34" charset="0"/>
                <a:ea typeface="Times" panose="02020603050405020304" pitchFamily="18" charset="0"/>
                <a:cs typeface="Arial" panose="020B0604020202020204" pitchFamily="34" charset="0"/>
              </a:rPr>
              <a:t>participate </a:t>
            </a:r>
            <a:r>
              <a:rPr lang="en-AU" sz="1000" dirty="0">
                <a:latin typeface="Arial" panose="020B0604020202020204" pitchFamily="34" charset="0"/>
                <a:ea typeface="Times" panose="02020603050405020304" pitchFamily="18" charset="0"/>
                <a:cs typeface="Arial" panose="020B0604020202020204" pitchFamily="34" charset="0"/>
              </a:rPr>
              <a:t>in health-related fitness </a:t>
            </a:r>
            <a:r>
              <a:rPr lang="en-AU" sz="1000" dirty="0" smtClean="0">
                <a:latin typeface="Arial" panose="020B0604020202020204" pitchFamily="34" charset="0"/>
                <a:ea typeface="Times" panose="02020603050405020304" pitchFamily="18" charset="0"/>
                <a:cs typeface="Arial" panose="020B0604020202020204" pitchFamily="34" charset="0"/>
              </a:rPr>
              <a:t>activities. They experience </a:t>
            </a:r>
            <a:r>
              <a:rPr lang="en-AU" sz="1000" dirty="0">
                <a:latin typeface="Arial" panose="020B0604020202020204" pitchFamily="34" charset="0"/>
                <a:ea typeface="Times" panose="02020603050405020304" pitchFamily="18" charset="0"/>
                <a:cs typeface="Arial" panose="020B0604020202020204" pitchFamily="34" charset="0"/>
              </a:rPr>
              <a:t>health-related fitness circuit to explore purpose and </a:t>
            </a:r>
            <a:r>
              <a:rPr lang="en-AU" sz="1000" dirty="0" smtClean="0">
                <a:latin typeface="Arial" panose="020B0604020202020204" pitchFamily="34" charset="0"/>
                <a:ea typeface="Times" panose="02020603050405020304" pitchFamily="18" charset="0"/>
                <a:cs typeface="Arial" panose="020B0604020202020204" pitchFamily="34" charset="0"/>
              </a:rPr>
              <a:t>principles. They develop </a:t>
            </a:r>
            <a:r>
              <a:rPr lang="en-AU" sz="1000" dirty="0">
                <a:latin typeface="Arial" panose="020B0604020202020204" pitchFamily="34" charset="0"/>
                <a:ea typeface="Times" panose="02020603050405020304" pitchFamily="18" charset="0"/>
                <a:cs typeface="Arial" panose="020B0604020202020204" pitchFamily="34" charset="0"/>
              </a:rPr>
              <a:t>understanding of the organisation of fitness </a:t>
            </a:r>
            <a:r>
              <a:rPr lang="en-AU" sz="1000" dirty="0" smtClean="0">
                <a:latin typeface="Arial" panose="020B0604020202020204" pitchFamily="34" charset="0"/>
                <a:ea typeface="Times" panose="02020603050405020304" pitchFamily="18" charset="0"/>
                <a:cs typeface="Arial" panose="020B0604020202020204" pitchFamily="34" charset="0"/>
              </a:rPr>
              <a:t>circuit. Students develop</a:t>
            </a:r>
            <a:r>
              <a:rPr lang="en-AU" sz="1000" dirty="0">
                <a:latin typeface="Arial" panose="020B0604020202020204" pitchFamily="34" charset="0"/>
                <a:ea typeface="Times" panose="02020603050405020304" pitchFamily="18" charset="0"/>
                <a:cs typeface="Arial" panose="020B0604020202020204" pitchFamily="34" charset="0"/>
              </a:rPr>
              <a:t>, practice free running skills and apply concepts and strategies to move efficiently through different situations</a:t>
            </a:r>
            <a:r>
              <a:rPr lang="en-AU" sz="1000" dirty="0" smtClean="0">
                <a:latin typeface="Arial" panose="020B0604020202020204" pitchFamily="34" charset="0"/>
                <a:ea typeface="Times" panose="02020603050405020304" pitchFamily="18" charset="0"/>
                <a:cs typeface="Arial" panose="020B0604020202020204" pitchFamily="34" charset="0"/>
              </a:rPr>
              <a:t>.</a:t>
            </a:r>
            <a:endParaRPr lang="en-AU" sz="1000" b="1" i="1" dirty="0">
              <a:latin typeface="Arial" panose="020B0604020202020204" pitchFamily="34" charset="0"/>
              <a:ea typeface="Arial" panose="020B0604020202020204" pitchFamily="34" charset="0"/>
              <a:cs typeface="Arial" panose="020B0604020202020204" pitchFamily="34" charset="0"/>
            </a:endParaRPr>
          </a:p>
        </p:txBody>
      </p:sp>
      <p:sp>
        <p:nvSpPr>
          <p:cNvPr id="20" name="TextBox 19"/>
          <p:cNvSpPr txBox="1"/>
          <p:nvPr/>
        </p:nvSpPr>
        <p:spPr>
          <a:xfrm>
            <a:off x="8664386" y="3746948"/>
            <a:ext cx="3845892" cy="2723823"/>
          </a:xfrm>
          <a:prstGeom prst="rect">
            <a:avLst/>
          </a:prstGeom>
          <a:noFill/>
          <a:ln w="38100">
            <a:solidFill>
              <a:srgbClr val="7030A0"/>
            </a:solidFill>
          </a:ln>
        </p:spPr>
        <p:txBody>
          <a:bodyPr wrap="square" rtlCol="0">
            <a:spAutoFit/>
          </a:bodyPr>
          <a:lstStyle/>
          <a:p>
            <a:pPr algn="ctr"/>
            <a:r>
              <a:rPr lang="en-AU" sz="1600" dirty="0">
                <a:solidFill>
                  <a:srgbClr val="7030A0"/>
                </a:solidFill>
              </a:rPr>
              <a:t>Health and Physical Education </a:t>
            </a:r>
            <a:r>
              <a:rPr lang="en-AU" sz="1600" dirty="0" smtClean="0">
                <a:solidFill>
                  <a:srgbClr val="7030A0"/>
                </a:solidFill>
              </a:rPr>
              <a:t>Assessment</a:t>
            </a:r>
          </a:p>
          <a:p>
            <a:pPr>
              <a:lnSpc>
                <a:spcPts val="1500"/>
              </a:lnSpc>
              <a:spcAft>
                <a:spcPts val="600"/>
              </a:spcAft>
            </a:pPr>
            <a:r>
              <a:rPr lang="en-AU" sz="1000" b="1" i="1" dirty="0">
                <a:solidFill>
                  <a:prstClr val="black"/>
                </a:solidFill>
                <a:latin typeface="Arial" panose="020B0604020202020204" pitchFamily="34" charset="0"/>
                <a:cs typeface="Arial" panose="020B0604020202020204" pitchFamily="34" charset="0"/>
              </a:rPr>
              <a:t>Multicultural and Personal Health </a:t>
            </a:r>
            <a:r>
              <a:rPr lang="en-AU" sz="100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000" dirty="0">
                <a:latin typeface="Arial" panose="020B0604020202020204" pitchFamily="34" charset="0"/>
                <a:ea typeface="SimSun" panose="02010600030101010101" pitchFamily="2" charset="-122"/>
                <a:cs typeface="Times New Roman" panose="02020603050405020304" pitchFamily="18" charset="0"/>
              </a:rPr>
              <a:t>explain the influence of people and places on identities. Students examine how sharing traditional foods and physical activities from different cultures can support community wellbeing and cultural understanding.</a:t>
            </a:r>
          </a:p>
          <a:p>
            <a:pPr>
              <a:lnSpc>
                <a:spcPts val="1500"/>
              </a:lnSpc>
              <a:spcAft>
                <a:spcPts val="0"/>
              </a:spcAft>
            </a:pPr>
            <a:r>
              <a:rPr lang="en-AU" sz="1000" b="1" i="1" dirty="0">
                <a:solidFill>
                  <a:prstClr val="black"/>
                </a:solidFill>
                <a:latin typeface="Arial" panose="020B0604020202020204" pitchFamily="34" charset="0"/>
                <a:ea typeface="Arial" panose="020B0604020202020204" pitchFamily="34" charset="0"/>
              </a:rPr>
              <a:t>Movement With Body </a:t>
            </a:r>
            <a:r>
              <a:rPr lang="en-AU" sz="1000" b="1" i="1" dirty="0" smtClean="0">
                <a:solidFill>
                  <a:prstClr val="black"/>
                </a:solidFill>
                <a:latin typeface="Arial" panose="020B0604020202020204" pitchFamily="34" charset="0"/>
                <a:ea typeface="Arial" panose="020B0604020202020204" pitchFamily="34" charset="0"/>
              </a:rPr>
              <a:t>Control </a:t>
            </a:r>
            <a:r>
              <a:rPr lang="en-AU" sz="1000" dirty="0">
                <a:latin typeface="Arial" panose="020B0604020202020204" pitchFamily="34" charset="0"/>
                <a:ea typeface="SimSun" panose="02010600030101010101" pitchFamily="2" charset="-122"/>
                <a:cs typeface="Times New Roman" panose="02020603050405020304" pitchFamily="18" charset="0"/>
              </a:rPr>
              <a:t>Students perform the specialised movement skills of throwing and catching in the context of </a:t>
            </a:r>
            <a:r>
              <a:rPr lang="en-AU" sz="1000" dirty="0" err="1">
                <a:latin typeface="Arial" panose="020B0604020202020204" pitchFamily="34" charset="0"/>
                <a:ea typeface="SimSun" panose="02010600030101010101" pitchFamily="2" charset="-122"/>
                <a:cs typeface="Times New Roman" panose="02020603050405020304" pitchFamily="18" charset="0"/>
              </a:rPr>
              <a:t>Tchoukball</a:t>
            </a:r>
            <a:r>
              <a:rPr lang="en-AU" sz="1000" dirty="0">
                <a:latin typeface="Arial" panose="020B0604020202020204" pitchFamily="34" charset="0"/>
                <a:ea typeface="SimSun" panose="02010600030101010101" pitchFamily="2" charset="-122"/>
                <a:cs typeface="Times New Roman" panose="02020603050405020304" pitchFamily="18" charset="0"/>
              </a:rPr>
              <a:t>. They propose and combine </a:t>
            </a:r>
            <a:r>
              <a:rPr lang="en-AU" sz="1000" dirty="0" err="1">
                <a:latin typeface="Arial" panose="020B0604020202020204" pitchFamily="34" charset="0"/>
                <a:ea typeface="SimSun" panose="02010600030101010101" pitchFamily="2" charset="-122"/>
                <a:cs typeface="Times New Roman" panose="02020603050405020304" pitchFamily="18" charset="0"/>
              </a:rPr>
              <a:t>Tchoukball</a:t>
            </a:r>
            <a:r>
              <a:rPr lang="en-AU" sz="1000" dirty="0">
                <a:latin typeface="Arial" panose="020B0604020202020204" pitchFamily="34" charset="0"/>
                <a:ea typeface="SimSun" panose="02010600030101010101" pitchFamily="2" charset="-122"/>
                <a:cs typeface="Times New Roman" panose="02020603050405020304" pitchFamily="18" charset="0"/>
              </a:rPr>
              <a:t> movement concepts and strategies in game situations to achieve movement outcomes and solve movement challenges. They demonstrate fair play and skills to work collaboratively during </a:t>
            </a:r>
            <a:r>
              <a:rPr lang="en-AU" sz="1000" dirty="0" err="1">
                <a:latin typeface="Arial" panose="020B0604020202020204" pitchFamily="34" charset="0"/>
                <a:ea typeface="SimSun" panose="02010600030101010101" pitchFamily="2" charset="-122"/>
                <a:cs typeface="Times New Roman" panose="02020603050405020304" pitchFamily="18" charset="0"/>
              </a:rPr>
              <a:t>Tchoukball</a:t>
            </a:r>
            <a:r>
              <a:rPr lang="en-AU" sz="1000" dirty="0">
                <a:latin typeface="Arial" panose="020B0604020202020204" pitchFamily="34" charset="0"/>
                <a:ea typeface="SimSun" panose="02010600030101010101" pitchFamily="2" charset="-122"/>
                <a:cs typeface="Times New Roman" panose="02020603050405020304" pitchFamily="18" charset="0"/>
              </a:rPr>
              <a:t> activities and games</a:t>
            </a:r>
            <a:r>
              <a:rPr lang="en-AU" sz="1000" dirty="0" smtClean="0">
                <a:latin typeface="Arial" panose="020B0604020202020204" pitchFamily="34" charset="0"/>
                <a:ea typeface="SimSun" panose="02010600030101010101" pitchFamily="2" charset="-122"/>
                <a:cs typeface="Times New Roman" panose="02020603050405020304" pitchFamily="18" charset="0"/>
              </a:rPr>
              <a:t>.</a:t>
            </a:r>
            <a:endParaRPr lang="en-AU" sz="1000" b="1" i="1" dirty="0">
              <a:solidFill>
                <a:prstClr val="black"/>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080972"/>
            <a:ext cx="1008978" cy="862026"/>
          </a:xfrm>
          <a:prstGeom prst="rect">
            <a:avLst/>
          </a:prstGeom>
        </p:spPr>
      </p:pic>
      <p:sp>
        <p:nvSpPr>
          <p:cNvPr id="4" name="Rectangle 3"/>
          <p:cNvSpPr/>
          <p:nvPr/>
        </p:nvSpPr>
        <p:spPr>
          <a:xfrm>
            <a:off x="162044" y="167360"/>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5" name="TextBox 4"/>
          <p:cNvSpPr txBox="1"/>
          <p:nvPr/>
        </p:nvSpPr>
        <p:spPr>
          <a:xfrm>
            <a:off x="162044" y="1051024"/>
            <a:ext cx="4175027" cy="3000821"/>
          </a:xfrm>
          <a:prstGeom prst="rect">
            <a:avLst/>
          </a:prstGeom>
          <a:noFill/>
          <a:ln w="38100">
            <a:solidFill>
              <a:schemeClr val="accent6"/>
            </a:solidFill>
          </a:ln>
        </p:spPr>
        <p:txBody>
          <a:bodyPr wrap="square" rtlCol="0">
            <a:spAutoFit/>
          </a:bodyPr>
          <a:lstStyle/>
          <a:p>
            <a:pPr algn="ctr"/>
            <a:r>
              <a:rPr lang="en-AU" dirty="0">
                <a:solidFill>
                  <a:schemeClr val="accent6"/>
                </a:solidFill>
              </a:rPr>
              <a:t>Science</a:t>
            </a:r>
          </a:p>
          <a:p>
            <a:pPr algn="ctr"/>
            <a:r>
              <a:rPr lang="en-AU" dirty="0"/>
              <a:t>Unit 1 – Term 1</a:t>
            </a:r>
          </a:p>
          <a:p>
            <a:pPr algn="ctr"/>
            <a:endParaRPr lang="en-AU" sz="1000" dirty="0"/>
          </a:p>
          <a:p>
            <a:r>
              <a:rPr lang="en-AU" sz="1100" b="1" dirty="0">
                <a:latin typeface="Arial" panose="020B0604020202020204" pitchFamily="34" charset="0"/>
                <a:cs typeface="Arial" panose="020B0604020202020204" pitchFamily="34" charset="0"/>
              </a:rPr>
              <a:t>Unit 1: Making changes</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Students investigate changes that can be made to materials and how these changes are classified as reversible or irreversible. They plan investigation methods using fair testing to answer questions. Students identify and assess risks, make observations, accurately record data and develop explanations. </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They suggest improvements, which can be made to their methods to improve investigations. Students explore the effects of reversible and irreversible changes in everyday materials and how this scientific understanding is used to solve problems that directly affect people’s lives.</a:t>
            </a:r>
          </a:p>
        </p:txBody>
      </p:sp>
      <p:sp>
        <p:nvSpPr>
          <p:cNvPr id="6" name="Rectangle 5"/>
          <p:cNvSpPr/>
          <p:nvPr/>
        </p:nvSpPr>
        <p:spPr>
          <a:xfrm>
            <a:off x="5467735" y="1019668"/>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6</a:t>
            </a:r>
          </a:p>
        </p:txBody>
      </p:sp>
      <p:sp>
        <p:nvSpPr>
          <p:cNvPr id="7" name="TextBox 6"/>
          <p:cNvSpPr txBox="1"/>
          <p:nvPr/>
        </p:nvSpPr>
        <p:spPr>
          <a:xfrm>
            <a:off x="167660" y="5011190"/>
            <a:ext cx="4175027" cy="2639184"/>
          </a:xfrm>
          <a:prstGeom prst="rect">
            <a:avLst/>
          </a:prstGeom>
          <a:noFill/>
          <a:ln w="38100">
            <a:solidFill>
              <a:schemeClr val="accent6"/>
            </a:solidFill>
          </a:ln>
        </p:spPr>
        <p:txBody>
          <a:bodyPr wrap="square" rtlCol="0">
            <a:spAutoFit/>
          </a:bodyPr>
          <a:lstStyle/>
          <a:p>
            <a:pPr algn="ctr"/>
            <a:r>
              <a:rPr lang="en-AU" b="1" dirty="0">
                <a:solidFill>
                  <a:schemeClr val="accent6"/>
                </a:solidFill>
              </a:rPr>
              <a:t>Science Assessment</a:t>
            </a:r>
          </a:p>
          <a:p>
            <a:pPr algn="ctr"/>
            <a:endParaRPr lang="en-AU" sz="1050" dirty="0"/>
          </a:p>
          <a:p>
            <a:r>
              <a:rPr lang="en-AU" sz="1100" b="1" dirty="0">
                <a:latin typeface="Arial" panose="020B0604020202020204" pitchFamily="34" charset="0"/>
                <a:cs typeface="Arial" panose="020B0604020202020204" pitchFamily="34" charset="0"/>
              </a:rPr>
              <a:t>Unit 1: Testing change: Reversible or irreversible?</a:t>
            </a:r>
          </a:p>
          <a:p>
            <a:r>
              <a:rPr lang="en-AU" sz="1100" i="1" dirty="0">
                <a:latin typeface="Arial" panose="020B0604020202020204" pitchFamily="34" charset="0"/>
                <a:cs typeface="Arial" panose="020B0604020202020204" pitchFamily="34" charset="0"/>
              </a:rPr>
              <a:t>Experimental investigation</a:t>
            </a:r>
          </a:p>
          <a:p>
            <a:endParaRPr lang="en-AU" sz="1100" i="1" dirty="0">
              <a:latin typeface="Arial" panose="020B0604020202020204" pitchFamily="34" charset="0"/>
              <a:cs typeface="Arial" panose="020B0604020202020204" pitchFamily="34" charset="0"/>
            </a:endParaRPr>
          </a:p>
          <a:p>
            <a:r>
              <a:rPr lang="en-AU" sz="1100" i="1" dirty="0">
                <a:latin typeface="Arial" panose="020B0604020202020204" pitchFamily="34" charset="0"/>
                <a:cs typeface="Arial" panose="020B0604020202020204" pitchFamily="34" charset="0"/>
              </a:rPr>
              <a:t>Students plan and conduct an investigation into reversible and irreversible changes, including identifying variables to be changed and measured, describing potential safety risks, identifying improvements to methods and constructing texts to communicate ideas, methods and findings</a:t>
            </a:r>
          </a:p>
          <a:p>
            <a:endParaRPr lang="en-AU" sz="1100" b="1" i="1" dirty="0">
              <a:latin typeface="Arial" panose="020B0604020202020204" pitchFamily="34" charset="0"/>
              <a:ea typeface="Arial Unicode MS"/>
              <a:cs typeface="Arial" panose="020B0604020202020204" pitchFamily="34" charset="0"/>
            </a:endParaRPr>
          </a:p>
          <a:p>
            <a:r>
              <a:rPr lang="en-AU" sz="1100" dirty="0" smtClean="0">
                <a:latin typeface="Arial" panose="020B0604020202020204" pitchFamily="34" charset="0"/>
                <a:ea typeface="Arial Unicode MS"/>
                <a:cs typeface="Arial" panose="020B0604020202020204" pitchFamily="34" charset="0"/>
              </a:rPr>
              <a:t>Part </a:t>
            </a:r>
            <a:r>
              <a:rPr lang="en-AU" sz="1100" dirty="0">
                <a:latin typeface="Arial" panose="020B0604020202020204" pitchFamily="34" charset="0"/>
                <a:ea typeface="Arial Unicode MS"/>
                <a:cs typeface="Arial" panose="020B0604020202020204" pitchFamily="34" charset="0"/>
              </a:rPr>
              <a:t>A</a:t>
            </a:r>
            <a:r>
              <a:rPr lang="en-AU" sz="1100" b="1" dirty="0">
                <a:latin typeface="Arial" panose="020B0604020202020204" pitchFamily="34" charset="0"/>
                <a:ea typeface="Arial Unicode MS"/>
                <a:cs typeface="Arial" panose="020B0604020202020204" pitchFamily="34" charset="0"/>
              </a:rPr>
              <a:t>: </a:t>
            </a:r>
            <a:r>
              <a:rPr lang="en-AU" sz="1100" dirty="0">
                <a:latin typeface="Arial" panose="020B0604020202020204" pitchFamily="34" charset="0"/>
                <a:ea typeface="Arial Unicode MS"/>
                <a:cs typeface="Arial" panose="020B0604020202020204" pitchFamily="34" charset="0"/>
              </a:rPr>
              <a:t>Investigating changes </a:t>
            </a:r>
            <a:endParaRPr lang="en-AU" sz="1100" dirty="0" smtClean="0">
              <a:latin typeface="Arial" panose="020B0604020202020204" pitchFamily="34" charset="0"/>
              <a:ea typeface="Arial Unicode MS"/>
              <a:cs typeface="Arial" panose="020B0604020202020204" pitchFamily="34" charset="0"/>
            </a:endParaRPr>
          </a:p>
          <a:p>
            <a:r>
              <a:rPr lang="en-AU" sz="1100" dirty="0" smtClean="0">
                <a:latin typeface="Arial" panose="020B0604020202020204" pitchFamily="34" charset="0"/>
                <a:ea typeface="Arial Unicode MS"/>
                <a:cs typeface="Arial" panose="020B0604020202020204" pitchFamily="34" charset="0"/>
              </a:rPr>
              <a:t>Part </a:t>
            </a:r>
            <a:r>
              <a:rPr lang="en-AU" sz="1100" dirty="0">
                <a:latin typeface="Arial" panose="020B0604020202020204" pitchFamily="34" charset="0"/>
                <a:ea typeface="Arial Unicode MS"/>
                <a:cs typeface="Arial" panose="020B0604020202020204" pitchFamily="34" charset="0"/>
              </a:rPr>
              <a:t>B: Observing changes</a:t>
            </a:r>
          </a:p>
          <a:p>
            <a:endParaRPr lang="en-AU" sz="1200" dirty="0">
              <a:latin typeface="Calibri" panose="020F0502020204030204" pitchFamily="34" charset="0"/>
              <a:ea typeface="Arial Unicode MS"/>
              <a:cs typeface="Times New Roman" panose="02020603050405020304" pitchFamily="18" charset="0"/>
            </a:endParaRPr>
          </a:p>
          <a:p>
            <a:endParaRPr lang="en-AU" sz="400"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080972"/>
            <a:ext cx="1008978" cy="862026"/>
          </a:xfrm>
          <a:prstGeom prst="rect">
            <a:avLst/>
          </a:prstGeom>
        </p:spPr>
      </p:pic>
      <p:sp>
        <p:nvSpPr>
          <p:cNvPr id="15" name="TextBox 14"/>
          <p:cNvSpPr txBox="1"/>
          <p:nvPr/>
        </p:nvSpPr>
        <p:spPr>
          <a:xfrm>
            <a:off x="162042" y="7947267"/>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a:t>Every 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pic>
        <p:nvPicPr>
          <p:cNvPr id="2" name="Picture 1">
            <a:extLst>
              <a:ext uri="{FF2B5EF4-FFF2-40B4-BE49-F238E27FC236}">
                <a16:creationId xmlns:a16="http://schemas.microsoft.com/office/drawing/2014/main" id="{70FD678F-7C0E-4151-9809-869E2A325764}"/>
              </a:ext>
            </a:extLst>
          </p:cNvPr>
          <p:cNvPicPr>
            <a:picLocks noChangeAspect="1"/>
          </p:cNvPicPr>
          <p:nvPr/>
        </p:nvPicPr>
        <p:blipFill>
          <a:blip r:embed="rId3"/>
          <a:stretch>
            <a:fillRect/>
          </a:stretch>
        </p:blipFill>
        <p:spPr>
          <a:xfrm>
            <a:off x="1711561" y="4329814"/>
            <a:ext cx="906378" cy="641594"/>
          </a:xfrm>
          <a:prstGeom prst="rect">
            <a:avLst/>
          </a:prstGeom>
        </p:spPr>
      </p:pic>
      <p:pic>
        <p:nvPicPr>
          <p:cNvPr id="13" name="Picture 12">
            <a:extLst>
              <a:ext uri="{FF2B5EF4-FFF2-40B4-BE49-F238E27FC236}">
                <a16:creationId xmlns:a16="http://schemas.microsoft.com/office/drawing/2014/main" id="{324B02A2-6980-4D9D-B58B-40CD4B812510}"/>
              </a:ext>
            </a:extLst>
          </p:cNvPr>
          <p:cNvPicPr>
            <a:picLocks noChangeAspect="1"/>
          </p:cNvPicPr>
          <p:nvPr/>
        </p:nvPicPr>
        <p:blipFill>
          <a:blip r:embed="rId4"/>
          <a:stretch>
            <a:fillRect/>
          </a:stretch>
        </p:blipFill>
        <p:spPr>
          <a:xfrm>
            <a:off x="218226" y="4329813"/>
            <a:ext cx="856562" cy="641595"/>
          </a:xfrm>
          <a:prstGeom prst="rect">
            <a:avLst/>
          </a:prstGeom>
        </p:spPr>
      </p:pic>
      <p:pic>
        <p:nvPicPr>
          <p:cNvPr id="14" name="Picture 13">
            <a:extLst>
              <a:ext uri="{FF2B5EF4-FFF2-40B4-BE49-F238E27FC236}">
                <a16:creationId xmlns:a16="http://schemas.microsoft.com/office/drawing/2014/main" id="{B013D034-B02C-4E1D-A770-ABA434042602}"/>
              </a:ext>
            </a:extLst>
          </p:cNvPr>
          <p:cNvPicPr>
            <a:picLocks noChangeAspect="1"/>
          </p:cNvPicPr>
          <p:nvPr/>
        </p:nvPicPr>
        <p:blipFill>
          <a:blip r:embed="rId5"/>
          <a:stretch>
            <a:fillRect/>
          </a:stretch>
        </p:blipFill>
        <p:spPr>
          <a:xfrm>
            <a:off x="3465175" y="4356444"/>
            <a:ext cx="843944" cy="632958"/>
          </a:xfrm>
          <a:prstGeom prst="rect">
            <a:avLst/>
          </a:prstGeom>
        </p:spPr>
      </p:pic>
      <p:pic>
        <p:nvPicPr>
          <p:cNvPr id="16" name="Picture 15">
            <a:extLst>
              <a:ext uri="{FF2B5EF4-FFF2-40B4-BE49-F238E27FC236}">
                <a16:creationId xmlns:a16="http://schemas.microsoft.com/office/drawing/2014/main" id="{9050D697-E8F0-457C-9190-C3923CAF11E3}"/>
              </a:ext>
            </a:extLst>
          </p:cNvPr>
          <p:cNvPicPr>
            <a:picLocks noChangeAspect="1"/>
          </p:cNvPicPr>
          <p:nvPr/>
        </p:nvPicPr>
        <p:blipFill>
          <a:blip r:embed="rId6"/>
          <a:stretch>
            <a:fillRect/>
          </a:stretch>
        </p:blipFill>
        <p:spPr>
          <a:xfrm>
            <a:off x="11412130" y="5052506"/>
            <a:ext cx="1207979" cy="674407"/>
          </a:xfrm>
          <a:prstGeom prst="rect">
            <a:avLst/>
          </a:prstGeom>
        </p:spPr>
      </p:pic>
      <p:pic>
        <p:nvPicPr>
          <p:cNvPr id="17" name="Picture 16">
            <a:extLst>
              <a:ext uri="{FF2B5EF4-FFF2-40B4-BE49-F238E27FC236}">
                <a16:creationId xmlns:a16="http://schemas.microsoft.com/office/drawing/2014/main" id="{AE64D7F6-F838-4691-83E8-0233CBEC2D46}"/>
              </a:ext>
            </a:extLst>
          </p:cNvPr>
          <p:cNvPicPr>
            <a:picLocks noChangeAspect="1"/>
          </p:cNvPicPr>
          <p:nvPr/>
        </p:nvPicPr>
        <p:blipFill>
          <a:blip r:embed="rId7"/>
          <a:stretch>
            <a:fillRect/>
          </a:stretch>
        </p:blipFill>
        <p:spPr>
          <a:xfrm>
            <a:off x="8595012" y="5128293"/>
            <a:ext cx="1106781" cy="522835"/>
          </a:xfrm>
          <a:prstGeom prst="rect">
            <a:avLst/>
          </a:prstGeom>
        </p:spPr>
      </p:pic>
      <p:pic>
        <p:nvPicPr>
          <p:cNvPr id="18" name="Picture 17">
            <a:extLst>
              <a:ext uri="{FF2B5EF4-FFF2-40B4-BE49-F238E27FC236}">
                <a16:creationId xmlns:a16="http://schemas.microsoft.com/office/drawing/2014/main" id="{70C5773B-4252-4679-9928-2B6FF2F7B6B3}"/>
              </a:ext>
            </a:extLst>
          </p:cNvPr>
          <p:cNvPicPr>
            <a:picLocks noChangeAspect="1"/>
          </p:cNvPicPr>
          <p:nvPr/>
        </p:nvPicPr>
        <p:blipFill>
          <a:blip r:embed="rId8"/>
          <a:stretch>
            <a:fillRect/>
          </a:stretch>
        </p:blipFill>
        <p:spPr>
          <a:xfrm>
            <a:off x="10092316" y="5163406"/>
            <a:ext cx="749873" cy="487722"/>
          </a:xfrm>
          <a:prstGeom prst="rect">
            <a:avLst/>
          </a:prstGeom>
        </p:spPr>
      </p:pic>
      <p:sp>
        <p:nvSpPr>
          <p:cNvPr id="19" name="TextBox 18"/>
          <p:cNvSpPr txBox="1"/>
          <p:nvPr/>
        </p:nvSpPr>
        <p:spPr>
          <a:xfrm>
            <a:off x="8595012" y="980714"/>
            <a:ext cx="4096780" cy="1554272"/>
          </a:xfrm>
          <a:prstGeom prst="rect">
            <a:avLst/>
          </a:prstGeom>
          <a:noFill/>
          <a:ln w="38100">
            <a:solidFill>
              <a:schemeClr val="accent1"/>
            </a:solidFill>
          </a:ln>
        </p:spPr>
        <p:txBody>
          <a:bodyPr wrap="square" tIns="0" bIns="0" rtlCol="0">
            <a:spAutoFit/>
          </a:bodyPr>
          <a:lstStyle/>
          <a:p>
            <a:pPr algn="ctr"/>
            <a:r>
              <a:rPr lang="en-AU" b="1" dirty="0">
                <a:solidFill>
                  <a:schemeClr val="accent1"/>
                </a:solidFill>
              </a:rPr>
              <a:t>Design and Technologies</a:t>
            </a:r>
          </a:p>
          <a:p>
            <a:pPr algn="ctr"/>
            <a:r>
              <a:rPr lang="en-AU" dirty="0"/>
              <a:t>Unit </a:t>
            </a:r>
            <a:r>
              <a:rPr lang="en-AU" dirty="0" smtClean="0"/>
              <a:t>1 </a:t>
            </a:r>
            <a:r>
              <a:rPr lang="en-AU" dirty="0"/>
              <a:t>– </a:t>
            </a:r>
            <a:r>
              <a:rPr lang="en-AU" dirty="0" smtClean="0"/>
              <a:t>(</a:t>
            </a:r>
            <a:r>
              <a:rPr lang="en-AU" dirty="0"/>
              <a:t>Term 1</a:t>
            </a:r>
            <a:r>
              <a:rPr lang="en-AU" dirty="0" smtClean="0"/>
              <a:t>)</a:t>
            </a:r>
          </a:p>
          <a:p>
            <a:pPr>
              <a:spcBef>
                <a:spcPts val="300"/>
              </a:spcBef>
              <a:spcAft>
                <a:spcPts val="300"/>
              </a:spcAft>
            </a:pPr>
            <a:r>
              <a:rPr lang="en-AU" sz="1100" b="1" dirty="0">
                <a:latin typeface="Arial" panose="020B0604020202020204" pitchFamily="34" charset="0"/>
                <a:ea typeface="SimSun" panose="02010600030101010101" pitchFamily="2" charset="-122"/>
              </a:rPr>
              <a:t>Harvesting good health</a:t>
            </a:r>
          </a:p>
          <a:p>
            <a:pPr>
              <a:spcBef>
                <a:spcPts val="600"/>
              </a:spcBef>
              <a:spcAft>
                <a:spcPts val="600"/>
              </a:spcAft>
            </a:pPr>
            <a:r>
              <a:rPr lang="en-AU" sz="1100" dirty="0">
                <a:latin typeface="Arial" panose="020B0604020202020204" pitchFamily="34" charset="0"/>
                <a:ea typeface="Arial" panose="020B0604020202020204" pitchFamily="34" charset="0"/>
              </a:rPr>
              <a:t>In this unit students will explore how competing factors and technologies influence the design of a sustainable service which provides a plant for the preparation of a healthy food product</a:t>
            </a:r>
            <a:r>
              <a:rPr lang="en-AU" sz="1100" dirty="0" smtClean="0">
                <a:latin typeface="Arial" panose="020B0604020202020204" pitchFamily="34" charset="0"/>
                <a:ea typeface="Arial" panose="020B0604020202020204" pitchFamily="34" charset="0"/>
              </a:rPr>
              <a:t>.</a:t>
            </a:r>
            <a:endParaRPr lang="en-AU" sz="1100" dirty="0">
              <a:latin typeface="Arial" panose="020B0604020202020204" pitchFamily="34" charset="0"/>
              <a:cs typeface="Arial" panose="020B0604020202020204" pitchFamily="34" charset="0"/>
            </a:endParaRPr>
          </a:p>
        </p:txBody>
      </p:sp>
      <p:sp>
        <p:nvSpPr>
          <p:cNvPr id="20" name="TextBox 19"/>
          <p:cNvSpPr txBox="1"/>
          <p:nvPr/>
        </p:nvSpPr>
        <p:spPr>
          <a:xfrm>
            <a:off x="8624464" y="2666350"/>
            <a:ext cx="4080424" cy="2139047"/>
          </a:xfrm>
          <a:prstGeom prst="rect">
            <a:avLst/>
          </a:prstGeom>
          <a:noFill/>
          <a:ln w="38100">
            <a:solidFill>
              <a:schemeClr val="accent1"/>
            </a:solidFill>
          </a:ln>
        </p:spPr>
        <p:txBody>
          <a:bodyPr wrap="square" rtlCol="0">
            <a:spAutoFit/>
          </a:bodyPr>
          <a:lstStyle/>
          <a:p>
            <a:pPr algn="ctr"/>
            <a:r>
              <a:rPr lang="en-AU" b="1" dirty="0">
                <a:solidFill>
                  <a:schemeClr val="accent1"/>
                </a:solidFill>
              </a:rPr>
              <a:t>Design and Technologies Assessment</a:t>
            </a:r>
          </a:p>
          <a:p>
            <a:pPr>
              <a:lnSpc>
                <a:spcPts val="1500"/>
              </a:lnSpc>
              <a:spcBef>
                <a:spcPts val="1200"/>
              </a:spcBef>
              <a:spcAft>
                <a:spcPts val="600"/>
              </a:spcAft>
            </a:pPr>
            <a:r>
              <a:rPr lang="en-AU" sz="1100" b="1" dirty="0">
                <a:latin typeface="Arial" panose="020B0604020202020204" pitchFamily="34" charset="0"/>
                <a:ea typeface="SimSun" panose="02010600030101010101" pitchFamily="2" charset="-122"/>
                <a:cs typeface="Times New Roman" panose="02020603050405020304" pitchFamily="18" charset="0"/>
              </a:rPr>
              <a:t>Design challenge</a:t>
            </a:r>
            <a:r>
              <a:rPr lang="en-AU" sz="1100" b="1" dirty="0" smtClean="0">
                <a:latin typeface="Arial" panose="020B0604020202020204" pitchFamily="34" charset="0"/>
                <a:ea typeface="SimSun" panose="02010600030101010101" pitchFamily="2" charset="-122"/>
                <a:cs typeface="Times New Roman" panose="02020603050405020304" pitchFamily="18" charset="0"/>
              </a:rPr>
              <a:t>: Students will</a:t>
            </a:r>
            <a:r>
              <a:rPr lang="en-AU" sz="1100" dirty="0" smtClean="0">
                <a:latin typeface="Arial" panose="020B0604020202020204" pitchFamily="34" charset="0"/>
                <a:ea typeface="SimSun" panose="02010600030101010101" pitchFamily="2" charset="-122"/>
                <a:cs typeface="Times New Roman" panose="02020603050405020304" pitchFamily="18" charset="0"/>
              </a:rPr>
              <a:t> design </a:t>
            </a:r>
            <a:r>
              <a:rPr lang="en-AU" sz="1100" dirty="0">
                <a:latin typeface="Arial" panose="020B0604020202020204" pitchFamily="34" charset="0"/>
                <a:ea typeface="SimSun" panose="02010600030101010101" pitchFamily="2" charset="-122"/>
                <a:cs typeface="Times New Roman" panose="02020603050405020304" pitchFamily="18" charset="0"/>
              </a:rPr>
              <a:t>a service that provides an edible plant that can be used to create a healthy food product.</a:t>
            </a:r>
          </a:p>
          <a:p>
            <a:pPr>
              <a:lnSpc>
                <a:spcPts val="1500"/>
              </a:lnSpc>
              <a:spcBef>
                <a:spcPts val="600"/>
              </a:spcBef>
              <a:spcAft>
                <a:spcPts val="600"/>
              </a:spcAft>
            </a:pPr>
            <a:r>
              <a:rPr lang="en-AU" sz="1100" dirty="0">
                <a:latin typeface="Arial" panose="020B0604020202020204" pitchFamily="34" charset="0"/>
                <a:ea typeface="SimSun" panose="02010600030101010101" pitchFamily="2" charset="-122"/>
                <a:cs typeface="Times New Roman" panose="02020603050405020304" pitchFamily="18" charset="0"/>
              </a:rPr>
              <a:t>The service will involve the design of the plant’s:</a:t>
            </a:r>
          </a:p>
          <a:p>
            <a:pPr marL="342900" lvl="0" indent="-342900">
              <a:lnSpc>
                <a:spcPts val="1500"/>
              </a:lnSpc>
              <a:spcBef>
                <a:spcPts val="600"/>
              </a:spcBef>
              <a:spcAft>
                <a:spcPts val="600"/>
              </a:spcAft>
              <a:buSzPts val="1200"/>
              <a:buFont typeface="Arial" panose="020B0604020202020204" pitchFamily="34" charset="0"/>
              <a:buChar char="•"/>
              <a:tabLst>
                <a:tab pos="180340" algn="l"/>
                <a:tab pos="360680" algn="l"/>
              </a:tabLst>
            </a:pPr>
            <a:r>
              <a:rPr lang="en-AU" sz="1100" dirty="0">
                <a:latin typeface="Arial" panose="020B0604020202020204" pitchFamily="34" charset="0"/>
                <a:ea typeface="SimSun" panose="02010600030101010101" pitchFamily="2" charset="-122"/>
                <a:cs typeface="Times New Roman" panose="02020603050405020304" pitchFamily="18" charset="0"/>
              </a:rPr>
              <a:t>packaging</a:t>
            </a:r>
          </a:p>
          <a:p>
            <a:pPr marL="342900" lvl="0" indent="-342900">
              <a:lnSpc>
                <a:spcPts val="1500"/>
              </a:lnSpc>
              <a:spcBef>
                <a:spcPts val="600"/>
              </a:spcBef>
              <a:spcAft>
                <a:spcPts val="1200"/>
              </a:spcAft>
              <a:buSzPts val="1200"/>
              <a:buFont typeface="Arial" panose="020B0604020202020204" pitchFamily="34" charset="0"/>
              <a:buChar char="•"/>
              <a:tabLst>
                <a:tab pos="180340" algn="l"/>
                <a:tab pos="360680" algn="l"/>
              </a:tabLst>
            </a:pPr>
            <a:r>
              <a:rPr lang="en-AU" sz="1100" dirty="0">
                <a:latin typeface="Arial" panose="020B0604020202020204" pitchFamily="34" charset="0"/>
                <a:ea typeface="SimSun" panose="02010600030101010101" pitchFamily="2" charset="-122"/>
                <a:cs typeface="Times New Roman" panose="02020603050405020304" pitchFamily="18" charset="0"/>
              </a:rPr>
              <a:t>fact sheet. </a:t>
            </a:r>
            <a:endParaRPr lang="en-AU" sz="1100" dirty="0"/>
          </a:p>
        </p:txBody>
      </p:sp>
      <p:sp>
        <p:nvSpPr>
          <p:cNvPr id="21" name="TextBox 20"/>
          <p:cNvSpPr txBox="1"/>
          <p:nvPr/>
        </p:nvSpPr>
        <p:spPr>
          <a:xfrm>
            <a:off x="4451362" y="2780057"/>
            <a:ext cx="3958226" cy="3570208"/>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t>
            </a:r>
            <a:r>
              <a:rPr lang="en-AU" b="1" dirty="0" smtClean="0">
                <a:solidFill>
                  <a:srgbClr val="C00000"/>
                </a:solidFill>
              </a:rPr>
              <a:t>Art)</a:t>
            </a:r>
          </a:p>
          <a:p>
            <a:pPr>
              <a:spcBef>
                <a:spcPts val="600"/>
              </a:spcBef>
              <a:spcAft>
                <a:spcPts val="600"/>
              </a:spcAft>
            </a:pPr>
            <a:r>
              <a:rPr lang="en-US" sz="1050" dirty="0">
                <a:latin typeface="Arial" panose="020B0604020202020204" pitchFamily="34" charset="0"/>
                <a:ea typeface="Arial" panose="020B0604020202020204" pitchFamily="34" charset="0"/>
              </a:rPr>
              <a:t>In this unit, students explore the design process by identifying a need then designing a product that will enhance school engagement, interaction or purpose.</a:t>
            </a:r>
            <a:endParaRPr lang="en-AU" sz="1050" dirty="0">
              <a:latin typeface="Arial" panose="020B0604020202020204" pitchFamily="34" charset="0"/>
              <a:ea typeface="Arial" panose="020B0604020202020204" pitchFamily="34" charset="0"/>
            </a:endParaRPr>
          </a:p>
          <a:p>
            <a:pPr>
              <a:spcBef>
                <a:spcPts val="300"/>
              </a:spcBef>
              <a:spcAft>
                <a:spcPts val="0"/>
              </a:spcAft>
            </a:pPr>
            <a:r>
              <a:rPr lang="en-US" sz="1000" dirty="0">
                <a:latin typeface="Arial" panose="020B0604020202020204" pitchFamily="34" charset="0"/>
                <a:ea typeface="Arial" panose="020B0604020202020204" pitchFamily="34" charset="0"/>
              </a:rPr>
              <a:t>Students will:</a:t>
            </a:r>
            <a:endParaRPr lang="en-AU" sz="10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000" dirty="0">
                <a:latin typeface="Arial" panose="020B0604020202020204" pitchFamily="34" charset="0"/>
                <a:ea typeface="Arial" panose="020B0604020202020204" pitchFamily="34" charset="0"/>
              </a:rPr>
              <a:t>explore and explain the work of designers who respond to culture, time and place, including Aboriginal, Torres Strait Islander and Asian designers, and use this in the development of their own artworks</a:t>
            </a:r>
            <a:endParaRPr lang="en-AU" sz="10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000" dirty="0">
                <a:latin typeface="Arial" panose="020B0604020202020204" pitchFamily="34" charset="0"/>
                <a:ea typeface="Arial" panose="020B0604020202020204" pitchFamily="34" charset="0"/>
              </a:rPr>
              <a:t>apply the design process in research and development of a product to meet the needs of the school environment, clients and/or culture using appropriate visual conventions (digital imaging, model making, drawing) to demonstrate vision as a designer</a:t>
            </a:r>
            <a:endParaRPr lang="en-AU" sz="10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000" dirty="0">
                <a:latin typeface="Arial" panose="020B0604020202020204" pitchFamily="34" charset="0"/>
                <a:ea typeface="Arial" panose="020B0604020202020204" pitchFamily="34" charset="0"/>
              </a:rPr>
              <a:t>plan the presentation of design process and product with explanation of need and solution to enhance meaning for audience</a:t>
            </a:r>
            <a:endParaRPr lang="en-AU" sz="10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000" dirty="0">
                <a:latin typeface="Arial" panose="020B0604020202020204" pitchFamily="34" charset="0"/>
                <a:ea typeface="Arial" panose="020B0604020202020204" pitchFamily="34" charset="0"/>
              </a:rPr>
              <a:t>compare the influence of culture, time and place on design products and use art terminology to explain aesthetic and functional adaptation of design</a:t>
            </a:r>
            <a:r>
              <a:rPr lang="en-US" sz="1000" dirty="0" smtClean="0">
                <a:latin typeface="Arial" panose="020B0604020202020204" pitchFamily="34" charset="0"/>
                <a:ea typeface="Arial" panose="020B0604020202020204" pitchFamily="34" charset="0"/>
              </a:rPr>
              <a:t>.</a:t>
            </a:r>
            <a:endParaRPr lang="en-AU" sz="1000" b="1" dirty="0">
              <a:solidFill>
                <a:srgbClr val="C00000"/>
              </a:solidFill>
              <a:latin typeface="Arial" panose="020B0604020202020204" pitchFamily="34" charset="0"/>
              <a:cs typeface="Arial" panose="020B0604020202020204" pitchFamily="34" charset="0"/>
            </a:endParaRPr>
          </a:p>
          <a:p>
            <a:pPr algn="ctr"/>
            <a:endParaRPr lang="en-AU" sz="400" dirty="0"/>
          </a:p>
        </p:txBody>
      </p:sp>
      <p:sp>
        <p:nvSpPr>
          <p:cNvPr id="22" name="TextBox 21"/>
          <p:cNvSpPr txBox="1"/>
          <p:nvPr/>
        </p:nvSpPr>
        <p:spPr>
          <a:xfrm>
            <a:off x="4411963" y="6623077"/>
            <a:ext cx="3958226" cy="1300356"/>
          </a:xfrm>
          <a:prstGeom prst="rect">
            <a:avLst/>
          </a:prstGeom>
          <a:noFill/>
          <a:ln w="38100">
            <a:solidFill>
              <a:srgbClr val="FF0000"/>
            </a:solidFill>
          </a:ln>
        </p:spPr>
        <p:txBody>
          <a:bodyPr wrap="square" rtlCol="0">
            <a:spAutoFit/>
          </a:bodyPr>
          <a:lstStyle/>
          <a:p>
            <a:pPr algn="ctr"/>
            <a:r>
              <a:rPr lang="en-AU" b="1" dirty="0">
                <a:solidFill>
                  <a:srgbClr val="C00000"/>
                </a:solidFill>
              </a:rPr>
              <a:t>The Arts (</a:t>
            </a:r>
            <a:r>
              <a:rPr lang="en-AU" b="1" dirty="0" smtClean="0">
                <a:solidFill>
                  <a:srgbClr val="C00000"/>
                </a:solidFill>
              </a:rPr>
              <a:t>Visual Art) Assessment</a:t>
            </a:r>
          </a:p>
          <a:p>
            <a:endParaRPr lang="en-AU" sz="1000" dirty="0">
              <a:solidFill>
                <a:srgbClr val="C00000"/>
              </a:solidFill>
              <a:latin typeface="Arial" panose="020B0604020202020204" pitchFamily="34" charset="0"/>
              <a:cs typeface="Arial" panose="020B0604020202020204" pitchFamily="34" charset="0"/>
            </a:endParaRPr>
          </a:p>
          <a:p>
            <a:r>
              <a:rPr lang="en-AU" sz="1000" dirty="0" smtClean="0">
                <a:latin typeface="Arial" panose="020B0604020202020204" pitchFamily="34" charset="0"/>
                <a:cs typeface="Arial" panose="020B0604020202020204" pitchFamily="34" charset="0"/>
              </a:rPr>
              <a:t>Assessment Task – Collection of Work</a:t>
            </a:r>
          </a:p>
          <a:p>
            <a:endParaRPr lang="en-AU" sz="1000" dirty="0" smtClean="0">
              <a:solidFill>
                <a:srgbClr val="000000"/>
              </a:solidFill>
              <a:latin typeface="Arial" panose="020B0604020202020204" pitchFamily="34" charset="0"/>
              <a:ea typeface="SimSun" panose="02010600030101010101" pitchFamily="2" charset="-122"/>
            </a:endParaRPr>
          </a:p>
          <a:p>
            <a:r>
              <a:rPr lang="en-AU" sz="1000" dirty="0" smtClean="0">
                <a:solidFill>
                  <a:srgbClr val="000000"/>
                </a:solidFill>
                <a:latin typeface="Arial" panose="020B0604020202020204" pitchFamily="34" charset="0"/>
                <a:ea typeface="SimSun" panose="02010600030101010101" pitchFamily="2" charset="-122"/>
              </a:rPr>
              <a:t>Students will </a:t>
            </a:r>
            <a:r>
              <a:rPr lang="en-AU" sz="1000" dirty="0">
                <a:solidFill>
                  <a:srgbClr val="000000"/>
                </a:solidFill>
                <a:latin typeface="Arial" panose="020B0604020202020204" pitchFamily="34" charset="0"/>
                <a:ea typeface="SimSun" panose="02010600030101010101" pitchFamily="2" charset="-122"/>
              </a:rPr>
              <a:t>use the design process to develop a concept drawing of a shelter for a particular site and purpose.</a:t>
            </a:r>
            <a:endParaRPr lang="en-AU" sz="1000" dirty="0">
              <a:latin typeface="Arial" panose="020B0604020202020204" pitchFamily="34" charset="0"/>
              <a:cs typeface="Arial" panose="020B0604020202020204" pitchFamily="34" charset="0"/>
            </a:endParaRPr>
          </a:p>
          <a:p>
            <a:pPr algn="ctr"/>
            <a:endParaRPr lang="en-AU" sz="1050" dirty="0"/>
          </a:p>
        </p:txBody>
      </p:sp>
      <p:sp>
        <p:nvSpPr>
          <p:cNvPr id="23" name="TextBox 22"/>
          <p:cNvSpPr txBox="1"/>
          <p:nvPr/>
        </p:nvSpPr>
        <p:spPr>
          <a:xfrm>
            <a:off x="8539685" y="6096103"/>
            <a:ext cx="4096780" cy="2015936"/>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HASS</a:t>
            </a:r>
          </a:p>
          <a:p>
            <a:pPr>
              <a:spcBef>
                <a:spcPts val="300"/>
              </a:spcBef>
              <a:spcAft>
                <a:spcPts val="300"/>
              </a:spcAft>
            </a:pPr>
            <a:r>
              <a:rPr lang="en-AU" sz="1100" b="1" dirty="0">
                <a:latin typeface="Arial" panose="020B0604020202020204" pitchFamily="34" charset="0"/>
                <a:ea typeface="SimSun" panose="02010600030101010101" pitchFamily="2" charset="-122"/>
              </a:rPr>
              <a:t>Australians as global citizens</a:t>
            </a:r>
          </a:p>
          <a:p>
            <a:pPr>
              <a:spcBef>
                <a:spcPts val="600"/>
              </a:spcBef>
              <a:spcAft>
                <a:spcPts val="600"/>
              </a:spcAft>
            </a:pPr>
            <a:r>
              <a:rPr lang="en-AU" sz="1100" dirty="0">
                <a:latin typeface="Arial" panose="020B0604020202020204" pitchFamily="34" charset="0"/>
                <a:ea typeface="Arial" panose="020B0604020202020204" pitchFamily="34" charset="0"/>
              </a:rPr>
              <a:t>In this unit, students will explore the following key inquiry questions:</a:t>
            </a:r>
          </a:p>
          <a:p>
            <a:pPr marL="342900" lvl="0" indent="-342900">
              <a:spcAft>
                <a:spcPts val="300"/>
              </a:spcAft>
              <a:buFont typeface="Symbol" panose="05050102010706020507" pitchFamily="18" charset="2"/>
              <a:buChar char=""/>
              <a:tabLst>
                <a:tab pos="467360" algn="l"/>
              </a:tabLst>
            </a:pPr>
            <a:r>
              <a:rPr lang="en-AU" sz="1100" i="1" dirty="0">
                <a:latin typeface="Arial" panose="020B0604020202020204" pitchFamily="34" charset="0"/>
                <a:ea typeface="Arial" panose="020B0604020202020204" pitchFamily="34" charset="0"/>
              </a:rPr>
              <a:t>What does it mean to be an Australian citizen?</a:t>
            </a:r>
            <a:endParaRPr lang="en-AU" sz="1100" dirty="0">
              <a:latin typeface="Arial" panose="020B0604020202020204" pitchFamily="34" charset="0"/>
              <a:ea typeface="Arial" panose="020B0604020202020204" pitchFamily="34" charset="0"/>
            </a:endParaRPr>
          </a:p>
          <a:p>
            <a:pPr marL="342900" lvl="0" indent="-342900">
              <a:spcAft>
                <a:spcPts val="300"/>
              </a:spcAft>
              <a:buFont typeface="Symbol" panose="05050102010706020507" pitchFamily="18" charset="2"/>
              <a:buChar char=""/>
              <a:tabLst>
                <a:tab pos="467360" algn="l"/>
              </a:tabLst>
            </a:pPr>
            <a:r>
              <a:rPr lang="en-AU" sz="1100" i="1" dirty="0">
                <a:latin typeface="Arial" panose="020B0604020202020204" pitchFamily="34" charset="0"/>
                <a:ea typeface="Arial" panose="020B0604020202020204" pitchFamily="34" charset="0"/>
              </a:rPr>
              <a:t>How have experiences of democracy and citizenship differed between groups over time and place, including those from and in Asia?</a:t>
            </a:r>
            <a:endParaRPr lang="en-AU" sz="1100" dirty="0">
              <a:latin typeface="Arial" panose="020B0604020202020204" pitchFamily="34" charset="0"/>
              <a:ea typeface="Arial" panose="020B0604020202020204" pitchFamily="34" charset="0"/>
            </a:endParaRPr>
          </a:p>
          <a:p>
            <a:endParaRPr lang="en-AU" sz="1000" dirty="0">
              <a:solidFill>
                <a:schemeClr val="accent1"/>
              </a:solidFill>
              <a:latin typeface="Arial" panose="020B0604020202020204" pitchFamily="34" charset="0"/>
              <a:cs typeface="Arial" panose="020B0604020202020204" pitchFamily="34" charset="0"/>
            </a:endParaRPr>
          </a:p>
        </p:txBody>
      </p:sp>
      <p:sp>
        <p:nvSpPr>
          <p:cNvPr id="24" name="TextBox 23"/>
          <p:cNvSpPr txBox="1"/>
          <p:nvPr/>
        </p:nvSpPr>
        <p:spPr>
          <a:xfrm>
            <a:off x="8559491" y="8333026"/>
            <a:ext cx="4080424" cy="1115690"/>
          </a:xfrm>
          <a:prstGeom prst="rect">
            <a:avLst/>
          </a:prstGeom>
          <a:noFill/>
          <a:ln w="38100">
            <a:solidFill>
              <a:schemeClr val="accent1"/>
            </a:solidFill>
          </a:ln>
        </p:spPr>
        <p:txBody>
          <a:bodyPr wrap="square" rtlCol="0">
            <a:spAutoFit/>
          </a:bodyPr>
          <a:lstStyle/>
          <a:p>
            <a:pPr algn="ctr"/>
            <a:r>
              <a:rPr lang="en-AU" b="1" dirty="0">
                <a:solidFill>
                  <a:schemeClr val="accent1"/>
                </a:solidFill>
              </a:rPr>
              <a:t>HASS Assessment</a:t>
            </a:r>
          </a:p>
          <a:p>
            <a:pPr>
              <a:lnSpc>
                <a:spcPts val="1500"/>
              </a:lnSpc>
              <a:spcAft>
                <a:spcPts val="600"/>
              </a:spcAft>
            </a:pPr>
            <a:r>
              <a:rPr lang="en-AU" sz="1100" dirty="0" smtClean="0">
                <a:latin typeface="Arial" panose="020B0604020202020204" pitchFamily="34" charset="0"/>
                <a:ea typeface="SimSun" panose="02010600030101010101" pitchFamily="2" charset="-122"/>
                <a:cs typeface="Times New Roman" panose="02020603050405020304" pitchFamily="18" charset="0"/>
              </a:rPr>
              <a:t>Students will </a:t>
            </a:r>
            <a:r>
              <a:rPr lang="en-AU" sz="1100" dirty="0">
                <a:latin typeface="Arial" panose="020B0604020202020204" pitchFamily="34" charset="0"/>
                <a:ea typeface="SimSun" panose="02010600030101010101" pitchFamily="2" charset="-122"/>
                <a:cs typeface="Times New Roman" panose="02020603050405020304" pitchFamily="18" charset="0"/>
              </a:rPr>
              <a:t>investigate the rights and responsibilities of Australian citizens today and the experiences of Australian democracy and citizenship for different groups in the past.</a:t>
            </a:r>
          </a:p>
          <a:p>
            <a:endParaRPr lang="en-AU" sz="600" dirty="0"/>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2022-06-29T02:49:44+00:00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2022-06-29T02:49:44+00:00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2022-06-29T02:49:21+00:00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675B4D-9155-45EF-BAB5-73A8ACC6C9D5}"/>
</file>

<file path=customXml/itemProps2.xml><?xml version="1.0" encoding="utf-8"?>
<ds:datastoreItem xmlns:ds="http://schemas.openxmlformats.org/officeDocument/2006/customXml" ds:itemID="{D2273EBC-671D-4BF2-8471-E3862DCBECE2}"/>
</file>

<file path=customXml/itemProps3.xml><?xml version="1.0" encoding="utf-8"?>
<ds:datastoreItem xmlns:ds="http://schemas.openxmlformats.org/officeDocument/2006/customXml" ds:itemID="{FCA88ED2-45AC-4419-9768-D666893B27E5}"/>
</file>

<file path=docProps/app.xml><?xml version="1.0" encoding="utf-8"?>
<Properties xmlns="http://schemas.openxmlformats.org/officeDocument/2006/extended-properties" xmlns:vt="http://schemas.openxmlformats.org/officeDocument/2006/docPropsVTypes">
  <Template>Office Theme</Template>
  <TotalTime>533</TotalTime>
  <Words>1195</Words>
  <Application>Microsoft Office PowerPoint</Application>
  <PresentationFormat>A3 Paper (297x420 mm)</PresentationFormat>
  <Paragraphs>86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 Unicode MS</vt:lpstr>
      <vt:lpstr>SimSun</vt:lpstr>
      <vt:lpstr>Arial</vt:lpstr>
      <vt:lpstr>Calibri</vt:lpstr>
      <vt:lpstr>Calibri Light</vt:lpstr>
      <vt:lpstr>Symbol</vt:lpstr>
      <vt:lpstr>Times</vt:lpstr>
      <vt:lpstr>Times New Roman</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1 - Years 6 PowerPoint Presentation</dc:title>
  <dc:creator>GENRICH, Peter</dc:creator>
  <cp:lastModifiedBy>EASTWOOD, Lyndsey (least41)</cp:lastModifiedBy>
  <cp:revision>33</cp:revision>
  <cp:lastPrinted>2019-02-08T02:35:56Z</cp:lastPrinted>
  <dcterms:created xsi:type="dcterms:W3CDTF">2019-02-07T22:28:55Z</dcterms:created>
  <dcterms:modified xsi:type="dcterms:W3CDTF">2020-02-18T02:41:22Z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