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2801600" cy="9601200" type="A3"/>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49" d="100"/>
          <a:sy n="49" d="100"/>
        </p:scale>
        <p:origin x="124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smtClean="0"/>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27D698-68D4-40FA-AD81-3A5229406873}" type="datetimeFigureOut">
              <a:rPr lang="en-AU" smtClean="0"/>
              <a:t>11/02/2020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1512516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27D698-68D4-40FA-AD81-3A5229406873}" type="datetimeFigureOut">
              <a:rPr lang="en-AU" smtClean="0"/>
              <a:t>11/02/2020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2257706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27D698-68D4-40FA-AD81-3A5229406873}" type="datetimeFigureOut">
              <a:rPr lang="en-AU" smtClean="0"/>
              <a:t>11/02/2020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1335221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27D698-68D4-40FA-AD81-3A5229406873}" type="datetimeFigureOut">
              <a:rPr lang="en-AU" smtClean="0"/>
              <a:t>11/02/2020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3334199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smtClean="0"/>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827D698-68D4-40FA-AD81-3A5229406873}" type="datetimeFigureOut">
              <a:rPr lang="en-AU" smtClean="0"/>
              <a:t>11/02/2020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1756144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827D698-68D4-40FA-AD81-3A5229406873}" type="datetimeFigureOut">
              <a:rPr lang="en-AU" smtClean="0"/>
              <a:t>11/02/2020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2898141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27D698-68D4-40FA-AD81-3A5229406873}" type="datetimeFigureOut">
              <a:rPr lang="en-AU" smtClean="0"/>
              <a:t>11/02/2020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1625554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827D698-68D4-40FA-AD81-3A5229406873}" type="datetimeFigureOut">
              <a:rPr lang="en-AU" smtClean="0"/>
              <a:t>11/02/2020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3814880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27D698-68D4-40FA-AD81-3A5229406873}" type="datetimeFigureOut">
              <a:rPr lang="en-AU" smtClean="0"/>
              <a:t>11/02/2020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4280823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smtClean="0"/>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Edit Master text styles</a:t>
            </a:r>
          </a:p>
        </p:txBody>
      </p:sp>
      <p:sp>
        <p:nvSpPr>
          <p:cNvPr id="5" name="Date Placeholder 4"/>
          <p:cNvSpPr>
            <a:spLocks noGrp="1"/>
          </p:cNvSpPr>
          <p:nvPr>
            <p:ph type="dt" sz="half" idx="10"/>
          </p:nvPr>
        </p:nvSpPr>
        <p:spPr/>
        <p:txBody>
          <a:bodyPr/>
          <a:lstStyle/>
          <a:p>
            <a:fld id="{0827D698-68D4-40FA-AD81-3A5229406873}" type="datetimeFigureOut">
              <a:rPr lang="en-AU" smtClean="0"/>
              <a:t>11/02/2020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1182639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smtClean="0"/>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Edit Master text styles</a:t>
            </a:r>
          </a:p>
        </p:txBody>
      </p:sp>
      <p:sp>
        <p:nvSpPr>
          <p:cNvPr id="5" name="Date Placeholder 4"/>
          <p:cNvSpPr>
            <a:spLocks noGrp="1"/>
          </p:cNvSpPr>
          <p:nvPr>
            <p:ph type="dt" sz="half" idx="10"/>
          </p:nvPr>
        </p:nvSpPr>
        <p:spPr/>
        <p:txBody>
          <a:bodyPr/>
          <a:lstStyle/>
          <a:p>
            <a:fld id="{0827D698-68D4-40FA-AD81-3A5229406873}" type="datetimeFigureOut">
              <a:rPr lang="en-AU" smtClean="0"/>
              <a:t>11/02/2020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2490262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0827D698-68D4-40FA-AD81-3A5229406873}" type="datetimeFigureOut">
              <a:rPr lang="en-AU" smtClean="0"/>
              <a:t>11/02/2020</a:t>
            </a:fld>
            <a:endParaRPr lang="en-AU"/>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E191B4CB-5057-474E-93AE-F232DA100D43}" type="slidenum">
              <a:rPr lang="en-AU" smtClean="0"/>
              <a:t>‹#›</a:t>
            </a:fld>
            <a:endParaRPr lang="en-AU"/>
          </a:p>
        </p:txBody>
      </p:sp>
    </p:spTree>
    <p:extLst>
      <p:ext uri="{BB962C8B-B14F-4D97-AF65-F5344CB8AC3E}">
        <p14:creationId xmlns:p14="http://schemas.microsoft.com/office/powerpoint/2010/main" val="6402289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2044" y="280094"/>
            <a:ext cx="12458065" cy="830997"/>
          </a:xfrm>
          <a:prstGeom prst="rect">
            <a:avLst/>
          </a:prstGeom>
          <a:noFill/>
        </p:spPr>
        <p:txBody>
          <a:bodyPr wrap="square" lIns="91440" tIns="45720" rIns="91440" bIns="45720">
            <a:spAutoFit/>
          </a:bodyPr>
          <a:lstStyle/>
          <a:p>
            <a:pPr algn="ctr"/>
            <a:r>
              <a:rPr lang="en-US" sz="4800" b="0" cap="none" spc="0" dirty="0" smtClean="0">
                <a:ln w="0"/>
                <a:solidFill>
                  <a:srgbClr val="0070C0"/>
                </a:solidFill>
                <a:effectLst>
                  <a:outerShdw blurRad="38100" dist="19050" dir="2700000" algn="tl" rotWithShape="0">
                    <a:schemeClr val="dk1">
                      <a:alpha val="40000"/>
                    </a:schemeClr>
                  </a:outerShdw>
                </a:effectLst>
              </a:rPr>
              <a:t>Term 1 Curriculum Overview and Assessments</a:t>
            </a:r>
            <a:endParaRPr lang="en-US" sz="4800" b="0" cap="none" spc="0" dirty="0">
              <a:ln w="0"/>
              <a:solidFill>
                <a:srgbClr val="0070C0"/>
              </a:solidFill>
              <a:effectLst>
                <a:outerShdw blurRad="38100" dist="19050" dir="2700000" algn="tl" rotWithShape="0">
                  <a:schemeClr val="dk1">
                    <a:alpha val="40000"/>
                  </a:schemeClr>
                </a:outerShdw>
              </a:effectLst>
            </a:endParaRPr>
          </a:p>
        </p:txBody>
      </p:sp>
      <p:sp>
        <p:nvSpPr>
          <p:cNvPr id="7" name="TextBox 6"/>
          <p:cNvSpPr txBox="1"/>
          <p:nvPr/>
        </p:nvSpPr>
        <p:spPr>
          <a:xfrm>
            <a:off x="149606" y="1007142"/>
            <a:ext cx="4175027" cy="5345053"/>
          </a:xfrm>
          <a:prstGeom prst="rect">
            <a:avLst/>
          </a:prstGeom>
          <a:noFill/>
          <a:ln w="38100">
            <a:solidFill>
              <a:schemeClr val="accent2"/>
            </a:solidFill>
          </a:ln>
        </p:spPr>
        <p:txBody>
          <a:bodyPr wrap="square" rtlCol="0">
            <a:spAutoFit/>
          </a:bodyPr>
          <a:lstStyle/>
          <a:p>
            <a:pPr algn="ctr"/>
            <a:r>
              <a:rPr lang="en-AU" b="1" dirty="0" smtClean="0">
                <a:solidFill>
                  <a:schemeClr val="accent2"/>
                </a:solidFill>
              </a:rPr>
              <a:t>Mathematics</a:t>
            </a:r>
          </a:p>
          <a:p>
            <a:pPr>
              <a:spcBef>
                <a:spcPts val="240"/>
              </a:spcBef>
              <a:spcAft>
                <a:spcPts val="600"/>
              </a:spcAft>
            </a:pPr>
            <a:r>
              <a:rPr lang="en-AU" sz="1100" dirty="0" smtClean="0">
                <a:latin typeface="Arial" panose="020B0604020202020204" pitchFamily="34" charset="0"/>
                <a:ea typeface="Arial" panose="020B0604020202020204" pitchFamily="34" charset="0"/>
              </a:rPr>
              <a:t>In </a:t>
            </a:r>
            <a:r>
              <a:rPr lang="en-AU" sz="1100" dirty="0">
                <a:latin typeface="Arial" panose="020B0604020202020204" pitchFamily="34" charset="0"/>
                <a:ea typeface="Arial" panose="020B0604020202020204" pitchFamily="34" charset="0"/>
              </a:rPr>
              <a:t>this unit students apply a variety of mathematical concepts in real-life, lifelike and purely mathematical situations.</a:t>
            </a:r>
          </a:p>
          <a:p>
            <a:pPr>
              <a:spcBef>
                <a:spcPts val="240"/>
              </a:spcBef>
              <a:spcAft>
                <a:spcPts val="600"/>
              </a:spcAft>
            </a:pPr>
            <a:r>
              <a:rPr lang="en-AU" sz="1100" dirty="0">
                <a:latin typeface="Arial" panose="020B0604020202020204" pitchFamily="34" charset="0"/>
                <a:ea typeface="Arial" panose="020B0604020202020204" pitchFamily="34" charset="0"/>
              </a:rPr>
              <a:t>Through the proficiency strands - understanding, fluency, problem-solving and reasoning students have opportunities to develop understandings of:</a:t>
            </a:r>
          </a:p>
          <a:p>
            <a:pPr marL="342900" lvl="0" indent="-342900">
              <a:spcBef>
                <a:spcPts val="240"/>
              </a:spcBef>
              <a:spcAft>
                <a:spcPts val="300"/>
              </a:spcAft>
              <a:buFont typeface="Symbol" panose="05050102010706020507" pitchFamily="18" charset="2"/>
              <a:buChar char=""/>
              <a:tabLst>
                <a:tab pos="467360" algn="l"/>
              </a:tabLst>
            </a:pPr>
            <a:r>
              <a:rPr lang="en-AU" sz="1100" b="1" dirty="0">
                <a:latin typeface="Arial" panose="020B0604020202020204" pitchFamily="34" charset="0"/>
                <a:ea typeface="Arial" panose="020B0604020202020204" pitchFamily="34" charset="0"/>
              </a:rPr>
              <a:t>Number and place value</a:t>
            </a:r>
            <a:r>
              <a:rPr lang="en-AU" sz="1100" dirty="0">
                <a:latin typeface="Arial" panose="020B0604020202020204" pitchFamily="34" charset="0"/>
                <a:ea typeface="Arial" panose="020B0604020202020204" pitchFamily="34" charset="0"/>
              </a:rPr>
              <a:t> - make connections between representations of numbers; partition and combine numbers flexibly; recall multiplication facts; formulate, model and record authentic situations involving operations; compare large numbers; generalise from number properties and results of calculations; and derive strategies for unfamiliar multiplication and division tasks.</a:t>
            </a:r>
          </a:p>
          <a:p>
            <a:pPr marL="342900" lvl="0" indent="-342900">
              <a:spcBef>
                <a:spcPts val="240"/>
              </a:spcBef>
              <a:spcAft>
                <a:spcPts val="300"/>
              </a:spcAft>
              <a:buFont typeface="Symbol" panose="05050102010706020507" pitchFamily="18" charset="2"/>
              <a:buChar char=""/>
              <a:tabLst>
                <a:tab pos="467360" algn="l"/>
              </a:tabLst>
            </a:pPr>
            <a:r>
              <a:rPr lang="en-AU" sz="1100" b="1" dirty="0">
                <a:solidFill>
                  <a:srgbClr val="000000"/>
                </a:solidFill>
                <a:latin typeface="Arial" panose="020B0604020202020204" pitchFamily="34" charset="0"/>
                <a:ea typeface="Arial" panose="020B0604020202020204" pitchFamily="34" charset="0"/>
                <a:cs typeface="Arial" panose="020B0604020202020204" pitchFamily="34" charset="0"/>
              </a:rPr>
              <a:t>Fractions and decimals</a:t>
            </a:r>
            <a:r>
              <a:rPr lang="en-AU" sz="1100" dirty="0">
                <a:latin typeface="Arial" panose="020B0604020202020204" pitchFamily="34" charset="0"/>
                <a:ea typeface="Arial" panose="020B0604020202020204" pitchFamily="34" charset="0"/>
              </a:rPr>
              <a:t> - communicate sequences of simple fractions.</a:t>
            </a:r>
          </a:p>
          <a:p>
            <a:pPr marL="342900" lvl="0" indent="-342900">
              <a:spcBef>
                <a:spcPts val="240"/>
              </a:spcBef>
              <a:spcAft>
                <a:spcPts val="300"/>
              </a:spcAft>
              <a:buFont typeface="Symbol" panose="05050102010706020507" pitchFamily="18" charset="2"/>
              <a:buChar char=""/>
              <a:tabLst>
                <a:tab pos="467360" algn="l"/>
              </a:tabLst>
            </a:pPr>
            <a:r>
              <a:rPr lang="en-AU" sz="1100" b="1" dirty="0">
                <a:solidFill>
                  <a:srgbClr val="000000"/>
                </a:solidFill>
                <a:latin typeface="Arial" panose="020B0604020202020204" pitchFamily="34" charset="0"/>
                <a:ea typeface="Arial" panose="020B0604020202020204" pitchFamily="34" charset="0"/>
                <a:cs typeface="Arial" panose="020B0604020202020204" pitchFamily="34" charset="0"/>
              </a:rPr>
              <a:t>Patterns and algebra </a:t>
            </a:r>
            <a:r>
              <a:rPr lang="en-AU" sz="1100" dirty="0">
                <a:latin typeface="Arial" panose="020B0604020202020204" pitchFamily="34" charset="0"/>
                <a:ea typeface="Arial" panose="020B0604020202020204" pitchFamily="34" charset="0"/>
              </a:rPr>
              <a:t>- use properties of numbers to continue patterns.</a:t>
            </a:r>
          </a:p>
          <a:p>
            <a:pPr marL="342900" lvl="0" indent="-342900">
              <a:spcBef>
                <a:spcPts val="240"/>
              </a:spcBef>
              <a:spcAft>
                <a:spcPts val="300"/>
              </a:spcAft>
              <a:buFont typeface="Symbol" panose="05050102010706020507" pitchFamily="18" charset="2"/>
              <a:buChar char=""/>
              <a:tabLst>
                <a:tab pos="467360" algn="l"/>
              </a:tabLst>
            </a:pPr>
            <a:r>
              <a:rPr lang="en-AU" sz="1100" b="1" dirty="0">
                <a:solidFill>
                  <a:srgbClr val="000000"/>
                </a:solidFill>
                <a:latin typeface="Arial" panose="020B0604020202020204" pitchFamily="34" charset="0"/>
                <a:ea typeface="Arial" panose="020B0604020202020204" pitchFamily="34" charset="0"/>
                <a:cs typeface="Arial" panose="020B0604020202020204" pitchFamily="34" charset="0"/>
              </a:rPr>
              <a:t>Using units of measurement</a:t>
            </a:r>
            <a:r>
              <a:rPr lang="en-AU" sz="1100" dirty="0">
                <a:latin typeface="Arial" panose="020B0604020202020204" pitchFamily="34" charset="0"/>
                <a:ea typeface="Arial" panose="020B0604020202020204" pitchFamily="34" charset="0"/>
              </a:rPr>
              <a:t> - use appropriate language to communicate times, compare time durations and use instruments to accurately measure lengths.</a:t>
            </a:r>
          </a:p>
          <a:p>
            <a:pPr marL="342900" lvl="0" indent="-342900">
              <a:spcBef>
                <a:spcPts val="240"/>
              </a:spcBef>
              <a:spcAft>
                <a:spcPts val="300"/>
              </a:spcAft>
              <a:buFont typeface="Symbol" panose="05050102010706020507" pitchFamily="18" charset="2"/>
              <a:buChar char=""/>
              <a:tabLst>
                <a:tab pos="467360" algn="l"/>
              </a:tabLst>
            </a:pPr>
            <a:r>
              <a:rPr lang="en-AU" sz="1100" b="1" dirty="0">
                <a:solidFill>
                  <a:srgbClr val="000000"/>
                </a:solidFill>
                <a:latin typeface="Arial" panose="020B0604020202020204" pitchFamily="34" charset="0"/>
                <a:ea typeface="Arial" panose="020B0604020202020204" pitchFamily="34" charset="0"/>
                <a:cs typeface="Arial" panose="020B0604020202020204" pitchFamily="34" charset="0"/>
              </a:rPr>
              <a:t>Chance</a:t>
            </a:r>
            <a:r>
              <a:rPr lang="en-AU" sz="1100" dirty="0">
                <a:latin typeface="Arial" panose="020B0604020202020204" pitchFamily="34" charset="0"/>
                <a:ea typeface="Arial" panose="020B0604020202020204" pitchFamily="34" charset="0"/>
              </a:rPr>
              <a:t> - compare dependent and independent events, describe probabilities of everyday events.</a:t>
            </a:r>
          </a:p>
          <a:p>
            <a:pPr marL="342900" lvl="0" indent="-342900">
              <a:spcBef>
                <a:spcPts val="240"/>
              </a:spcBef>
              <a:spcAft>
                <a:spcPts val="300"/>
              </a:spcAft>
              <a:buFont typeface="Symbol" panose="05050102010706020507" pitchFamily="18" charset="2"/>
              <a:buChar char=""/>
              <a:tabLst>
                <a:tab pos="467360" algn="l"/>
              </a:tabLst>
            </a:pPr>
            <a:r>
              <a:rPr lang="en-AU" sz="1100" b="1" dirty="0">
                <a:solidFill>
                  <a:srgbClr val="000000"/>
                </a:solidFill>
                <a:latin typeface="Arial" panose="020B0604020202020204" pitchFamily="34" charset="0"/>
                <a:ea typeface="Arial" panose="020B0604020202020204" pitchFamily="34" charset="0"/>
                <a:cs typeface="Arial" panose="020B0604020202020204" pitchFamily="34" charset="0"/>
              </a:rPr>
              <a:t>Data representation and interpretation</a:t>
            </a:r>
            <a:r>
              <a:rPr lang="en-AU" sz="1100" dirty="0">
                <a:latin typeface="Arial" panose="020B0604020202020204" pitchFamily="34" charset="0"/>
                <a:ea typeface="Arial" panose="020B0604020202020204" pitchFamily="34" charset="0"/>
              </a:rPr>
              <a:t> - collect and record data, communicate information using graphical displays and evaluate the appropriateness of different </a:t>
            </a:r>
            <a:r>
              <a:rPr lang="en-AU" sz="1100" dirty="0" smtClean="0">
                <a:latin typeface="Arial" panose="020B0604020202020204" pitchFamily="34" charset="0"/>
                <a:ea typeface="Arial" panose="020B0604020202020204" pitchFamily="34" charset="0"/>
              </a:rPr>
              <a:t>displays</a:t>
            </a:r>
            <a:r>
              <a:rPr lang="en-AU" sz="1100" dirty="0">
                <a:latin typeface="Arial" panose="020B0604020202020204" pitchFamily="34" charset="0"/>
                <a:ea typeface="Arial" panose="020B0604020202020204" pitchFamily="34" charset="0"/>
              </a:rPr>
              <a:t>.</a:t>
            </a:r>
          </a:p>
        </p:txBody>
      </p:sp>
      <p:sp>
        <p:nvSpPr>
          <p:cNvPr id="2" name="TextBox 1"/>
          <p:cNvSpPr txBox="1"/>
          <p:nvPr/>
        </p:nvSpPr>
        <p:spPr>
          <a:xfrm>
            <a:off x="149605" y="6477105"/>
            <a:ext cx="4175027" cy="3000821"/>
          </a:xfrm>
          <a:prstGeom prst="rect">
            <a:avLst/>
          </a:prstGeom>
          <a:noFill/>
          <a:ln w="38100">
            <a:solidFill>
              <a:schemeClr val="accent2"/>
            </a:solidFill>
          </a:ln>
        </p:spPr>
        <p:txBody>
          <a:bodyPr wrap="square" rtlCol="0">
            <a:spAutoFit/>
          </a:bodyPr>
          <a:lstStyle/>
          <a:p>
            <a:pPr algn="ctr"/>
            <a:r>
              <a:rPr lang="en-AU" b="1" dirty="0" smtClean="0">
                <a:solidFill>
                  <a:schemeClr val="accent2"/>
                </a:solidFill>
              </a:rPr>
              <a:t>Mathematics Assessment</a:t>
            </a:r>
          </a:p>
          <a:p>
            <a:r>
              <a:rPr lang="en-AU" sz="1200" b="1" dirty="0">
                <a:latin typeface="Arial" panose="020B0604020202020204" pitchFamily="34" charset="0"/>
                <a:ea typeface="SimSun" panose="02010600030101010101" pitchFamily="2" charset="-122"/>
                <a:cs typeface="Times New Roman" panose="02020603050405020304" pitchFamily="18" charset="0"/>
              </a:rPr>
              <a:t>Recalling and using multiplication and division facts </a:t>
            </a:r>
            <a:r>
              <a:rPr lang="en-AU" sz="1200" dirty="0" smtClean="0">
                <a:latin typeface="Arial" panose="020B0604020202020204" pitchFamily="34" charset="0"/>
                <a:ea typeface="SimSun" panose="02010600030101010101" pitchFamily="2" charset="-122"/>
                <a:cs typeface="Times New Roman" panose="02020603050405020304" pitchFamily="18" charset="0"/>
              </a:rPr>
              <a:t>Students </a:t>
            </a:r>
            <a:r>
              <a:rPr lang="en-AU" sz="1200" dirty="0">
                <a:latin typeface="Arial" panose="020B0604020202020204" pitchFamily="34" charset="0"/>
                <a:ea typeface="SimSun" panose="02010600030101010101" pitchFamily="2" charset="-122"/>
                <a:cs typeface="Times New Roman" panose="02020603050405020304" pitchFamily="18" charset="0"/>
              </a:rPr>
              <a:t>recall multiplication and division facts, identify and explain unknown quantities and solve problems using appropriate strategies for multiplication and division</a:t>
            </a:r>
            <a:r>
              <a:rPr lang="en-AU" sz="1200" dirty="0" smtClean="0">
                <a:latin typeface="Arial" panose="020B0604020202020204" pitchFamily="34" charset="0"/>
                <a:ea typeface="SimSun" panose="02010600030101010101" pitchFamily="2" charset="-122"/>
                <a:cs typeface="Times New Roman" panose="02020603050405020304" pitchFamily="18" charset="0"/>
              </a:rPr>
              <a:t>.</a:t>
            </a:r>
            <a:endParaRPr lang="en-AU" sz="1200" dirty="0">
              <a:latin typeface="Arial" panose="020B0604020202020204" pitchFamily="34" charset="0"/>
              <a:ea typeface="SimSun" panose="02010600030101010101" pitchFamily="2" charset="-122"/>
              <a:cs typeface="Times New Roman" panose="02020603050405020304" pitchFamily="18" charset="0"/>
            </a:endParaRPr>
          </a:p>
          <a:p>
            <a:pPr>
              <a:spcBef>
                <a:spcPts val="300"/>
              </a:spcBef>
              <a:spcAft>
                <a:spcPts val="300"/>
              </a:spcAft>
            </a:pPr>
            <a:r>
              <a:rPr lang="en-AU" sz="1200" b="1" dirty="0">
                <a:latin typeface="Arial" panose="020B0604020202020204" pitchFamily="34" charset="0"/>
                <a:ea typeface="SimSun" panose="02010600030101010101" pitchFamily="2" charset="-122"/>
              </a:rPr>
              <a:t>Investigating the nature of 10 000 </a:t>
            </a:r>
          </a:p>
          <a:p>
            <a:r>
              <a:rPr lang="en-AU" sz="1200" dirty="0">
                <a:latin typeface="Arial" panose="020B0604020202020204" pitchFamily="34" charset="0"/>
                <a:ea typeface="SimSun" panose="02010600030101010101" pitchFamily="2" charset="-122"/>
                <a:cs typeface="Times New Roman" panose="02020603050405020304" pitchFamily="18" charset="0"/>
              </a:rPr>
              <a:t>Students use simple strategies to reason and solve number inquiry questions</a:t>
            </a:r>
            <a:r>
              <a:rPr lang="en-AU" sz="1200" dirty="0" smtClean="0">
                <a:latin typeface="Arial" panose="020B0604020202020204" pitchFamily="34" charset="0"/>
                <a:ea typeface="SimSun" panose="02010600030101010101" pitchFamily="2" charset="-122"/>
                <a:cs typeface="Times New Roman" panose="02020603050405020304" pitchFamily="18" charset="0"/>
              </a:rPr>
              <a:t>.</a:t>
            </a:r>
          </a:p>
          <a:p>
            <a:pPr>
              <a:spcBef>
                <a:spcPts val="300"/>
              </a:spcBef>
              <a:spcAft>
                <a:spcPts val="300"/>
              </a:spcAft>
            </a:pPr>
            <a:r>
              <a:rPr lang="en-AU" sz="1200" b="1" dirty="0">
                <a:latin typeface="Arial" panose="020B0604020202020204" pitchFamily="34" charset="0"/>
                <a:ea typeface="SimSun" panose="02010600030101010101" pitchFamily="2" charset="-122"/>
              </a:rPr>
              <a:t>Identifying and explaining chance events </a:t>
            </a:r>
          </a:p>
          <a:p>
            <a:r>
              <a:rPr lang="en-AU" sz="1200" dirty="0">
                <a:latin typeface="Arial" panose="020B0604020202020204" pitchFamily="34" charset="0"/>
                <a:ea typeface="SimSun" panose="02010600030101010101" pitchFamily="2" charset="-122"/>
                <a:cs typeface="Times New Roman" panose="02020603050405020304" pitchFamily="18" charset="0"/>
              </a:rPr>
              <a:t>Students identify dependent and independent events and explain the chance of everyday events occurring</a:t>
            </a:r>
            <a:r>
              <a:rPr lang="en-AU" sz="1200" dirty="0" smtClean="0">
                <a:latin typeface="Arial" panose="020B0604020202020204" pitchFamily="34" charset="0"/>
                <a:ea typeface="SimSun" panose="02010600030101010101" pitchFamily="2" charset="-122"/>
                <a:cs typeface="Times New Roman" panose="02020603050405020304" pitchFamily="18" charset="0"/>
              </a:rPr>
              <a:t>.</a:t>
            </a:r>
          </a:p>
          <a:p>
            <a:pPr>
              <a:spcBef>
                <a:spcPts val="300"/>
              </a:spcBef>
              <a:spcAft>
                <a:spcPts val="300"/>
              </a:spcAft>
            </a:pPr>
            <a:r>
              <a:rPr lang="en-AU" sz="1200" b="1" dirty="0">
                <a:latin typeface="Arial" panose="020B0604020202020204" pitchFamily="34" charset="0"/>
                <a:ea typeface="SimSun" panose="02010600030101010101" pitchFamily="2" charset="-122"/>
              </a:rPr>
              <a:t>Understanding place value, fractions and operations </a:t>
            </a:r>
          </a:p>
          <a:p>
            <a:r>
              <a:rPr lang="en-AU" sz="1200" dirty="0">
                <a:latin typeface="Arial" panose="020B0604020202020204" pitchFamily="34" charset="0"/>
                <a:ea typeface="SimSun" panose="02010600030101010101" pitchFamily="2" charset="-122"/>
                <a:cs typeface="Times New Roman" panose="02020603050405020304" pitchFamily="18" charset="0"/>
              </a:rPr>
              <a:t>Students demonstrate understanding of place value, operations and fractions.</a:t>
            </a:r>
            <a:endParaRPr lang="en-AU" sz="1200" dirty="0"/>
          </a:p>
        </p:txBody>
      </p:sp>
      <p:sp>
        <p:nvSpPr>
          <p:cNvPr id="12" name="TextBox 11"/>
          <p:cNvSpPr txBox="1"/>
          <p:nvPr/>
        </p:nvSpPr>
        <p:spPr>
          <a:xfrm>
            <a:off x="4459266" y="1925405"/>
            <a:ext cx="3958226" cy="1908215"/>
          </a:xfrm>
          <a:prstGeom prst="rect">
            <a:avLst/>
          </a:prstGeom>
          <a:noFill/>
          <a:ln w="38100">
            <a:solidFill>
              <a:srgbClr val="FF0000"/>
            </a:solidFill>
          </a:ln>
        </p:spPr>
        <p:txBody>
          <a:bodyPr wrap="square" rtlCol="0">
            <a:spAutoFit/>
          </a:bodyPr>
          <a:lstStyle/>
          <a:p>
            <a:pPr algn="ctr"/>
            <a:r>
              <a:rPr lang="en-AU" b="1" dirty="0" smtClean="0">
                <a:solidFill>
                  <a:srgbClr val="C00000"/>
                </a:solidFill>
              </a:rPr>
              <a:t>English</a:t>
            </a:r>
          </a:p>
          <a:p>
            <a:pPr algn="ctr"/>
            <a:r>
              <a:rPr lang="en-AU" dirty="0" smtClean="0"/>
              <a:t>Unit 1 – Term 1</a:t>
            </a:r>
            <a:endParaRPr lang="en-AU" sz="1000" dirty="0" smtClean="0"/>
          </a:p>
          <a:p>
            <a:pPr>
              <a:spcBef>
                <a:spcPts val="300"/>
              </a:spcBef>
              <a:spcAft>
                <a:spcPts val="300"/>
              </a:spcAft>
            </a:pPr>
            <a:r>
              <a:rPr lang="en-AU" sz="1200" b="1" dirty="0">
                <a:latin typeface="Arial" panose="020B0604020202020204" pitchFamily="34" charset="0"/>
                <a:ea typeface="SimSun" panose="02010600030101010101" pitchFamily="2" charset="-122"/>
              </a:rPr>
              <a:t>Investigating author's language in a familiar narrative</a:t>
            </a:r>
          </a:p>
          <a:p>
            <a:pPr>
              <a:spcBef>
                <a:spcPts val="600"/>
              </a:spcBef>
              <a:spcAft>
                <a:spcPts val="600"/>
              </a:spcAft>
            </a:pPr>
            <a:r>
              <a:rPr lang="en-AU" sz="1200" dirty="0">
                <a:latin typeface="Arial" panose="020B0604020202020204" pitchFamily="34" charset="0"/>
                <a:ea typeface="Arial" panose="020B0604020202020204" pitchFamily="34" charset="0"/>
              </a:rPr>
              <a:t>In this unit students read a narrative and examine and analyse the language features and techniques used by the author. They create a new chapter for the narrative for an audience of their peers</a:t>
            </a:r>
            <a:r>
              <a:rPr lang="en-AU" sz="1200" dirty="0" smtClean="0">
                <a:latin typeface="Arial" panose="020B0604020202020204" pitchFamily="34" charset="0"/>
                <a:ea typeface="Arial" panose="020B0604020202020204" pitchFamily="34" charset="0"/>
              </a:rPr>
              <a:t>.</a:t>
            </a:r>
            <a:endParaRPr lang="en-AU" sz="1200" dirty="0">
              <a:latin typeface="Arial" panose="020B0604020202020204" pitchFamily="34" charset="0"/>
              <a:ea typeface="Arial" panose="020B0604020202020204" pitchFamily="34" charset="0"/>
            </a:endParaRPr>
          </a:p>
        </p:txBody>
      </p:sp>
      <p:sp>
        <p:nvSpPr>
          <p:cNvPr id="13" name="TextBox 12"/>
          <p:cNvSpPr txBox="1"/>
          <p:nvPr/>
        </p:nvSpPr>
        <p:spPr>
          <a:xfrm>
            <a:off x="4438562" y="3944012"/>
            <a:ext cx="3958226" cy="638636"/>
          </a:xfrm>
          <a:prstGeom prst="rect">
            <a:avLst/>
          </a:prstGeom>
          <a:noFill/>
          <a:ln w="38100">
            <a:solidFill>
              <a:srgbClr val="FF0000"/>
            </a:solidFill>
          </a:ln>
        </p:spPr>
        <p:txBody>
          <a:bodyPr wrap="square" rtlCol="0">
            <a:spAutoFit/>
          </a:bodyPr>
          <a:lstStyle/>
          <a:p>
            <a:pPr algn="ctr"/>
            <a:r>
              <a:rPr lang="en-AU" b="1" dirty="0" smtClean="0">
                <a:solidFill>
                  <a:srgbClr val="C00000"/>
                </a:solidFill>
              </a:rPr>
              <a:t>English Assessment</a:t>
            </a:r>
          </a:p>
          <a:p>
            <a:pPr>
              <a:lnSpc>
                <a:spcPts val="1500"/>
              </a:lnSpc>
              <a:spcBef>
                <a:spcPts val="600"/>
              </a:spcBef>
              <a:spcAft>
                <a:spcPts val="600"/>
              </a:spcAft>
            </a:pPr>
            <a:r>
              <a:rPr lang="en-AU" sz="1200" dirty="0" smtClean="0">
                <a:latin typeface="Arial" panose="020B0604020202020204" pitchFamily="34" charset="0"/>
                <a:ea typeface="SimSun" panose="02010600030101010101" pitchFamily="2" charset="-122"/>
                <a:cs typeface="Times New Roman" panose="02020603050405020304" pitchFamily="18" charset="0"/>
              </a:rPr>
              <a:t>Students </a:t>
            </a:r>
            <a:r>
              <a:rPr lang="en-AU" sz="1200" dirty="0">
                <a:latin typeface="Arial" panose="020B0604020202020204" pitchFamily="34" charset="0"/>
                <a:ea typeface="SimSun" panose="02010600030101010101" pitchFamily="2" charset="-122"/>
                <a:cs typeface="Times New Roman" panose="02020603050405020304" pitchFamily="18" charset="0"/>
              </a:rPr>
              <a:t>create an imaginative new chapter for a book</a:t>
            </a:r>
            <a:r>
              <a:rPr lang="en-AU" sz="1050" dirty="0" smtClean="0">
                <a:latin typeface="Arial" panose="020B0604020202020204" pitchFamily="34" charset="0"/>
                <a:ea typeface="SimSun" panose="02010600030101010101" pitchFamily="2" charset="-122"/>
                <a:cs typeface="Times New Roman" panose="02020603050405020304" pitchFamily="18" charset="0"/>
              </a:rPr>
              <a:t>.</a:t>
            </a:r>
            <a:endParaRPr lang="en-AU" sz="1050" dirty="0">
              <a:latin typeface="Arial" panose="020B0604020202020204" pitchFamily="34" charset="0"/>
              <a:ea typeface="SimSun" panose="02010600030101010101" pitchFamily="2" charset="-122"/>
              <a:cs typeface="Times New Roman" panose="02020603050405020304" pitchFamily="18" charset="0"/>
            </a:endParaRP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48576" y="1068446"/>
            <a:ext cx="940837" cy="803809"/>
          </a:xfrm>
          <a:prstGeom prst="rect">
            <a:avLst/>
          </a:prstGeom>
        </p:spPr>
      </p:pic>
      <p:sp>
        <p:nvSpPr>
          <p:cNvPr id="15" name="Rectangle 14"/>
          <p:cNvSpPr/>
          <p:nvPr/>
        </p:nvSpPr>
        <p:spPr>
          <a:xfrm>
            <a:off x="5467735" y="1007142"/>
            <a:ext cx="1899880" cy="923330"/>
          </a:xfrm>
          <a:prstGeom prst="rect">
            <a:avLst/>
          </a:prstGeom>
          <a:noFill/>
        </p:spPr>
        <p:txBody>
          <a:bodyPr wrap="none" lIns="91440" tIns="45720" rIns="91440" bIns="45720">
            <a:spAutoFit/>
          </a:bodyPr>
          <a:lstStyle/>
          <a:p>
            <a:pPr algn="ctr"/>
            <a:r>
              <a:rPr lang="en-US" sz="5400" b="0" cap="none" spc="0" dirty="0" smtClean="0">
                <a:ln w="0"/>
                <a:solidFill>
                  <a:srgbClr val="FF0000"/>
                </a:solidFill>
                <a:effectLst>
                  <a:outerShdw blurRad="38100" dist="25400" dir="5400000" algn="ctr" rotWithShape="0">
                    <a:srgbClr val="6E747A">
                      <a:alpha val="43000"/>
                    </a:srgbClr>
                  </a:outerShdw>
                </a:effectLst>
              </a:rPr>
              <a:t>Year 4</a:t>
            </a:r>
            <a:endParaRPr lang="en-US" sz="5400" b="0" cap="none" spc="0" dirty="0">
              <a:ln w="0"/>
              <a:solidFill>
                <a:srgbClr val="FF0000"/>
              </a:solidFill>
              <a:effectLst>
                <a:outerShdw blurRad="38100" dist="25400" dir="5400000" algn="ctr" rotWithShape="0">
                  <a:srgbClr val="6E747A">
                    <a:alpha val="43000"/>
                  </a:srgbClr>
                </a:outerShdw>
              </a:effectLst>
            </a:endParaRPr>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70986" y="1068446"/>
            <a:ext cx="908718" cy="776368"/>
          </a:xfrm>
          <a:prstGeom prst="rect">
            <a:avLst/>
          </a:prstGeom>
        </p:spPr>
      </p:pic>
      <p:sp>
        <p:nvSpPr>
          <p:cNvPr id="19" name="TextBox 18"/>
          <p:cNvSpPr txBox="1"/>
          <p:nvPr/>
        </p:nvSpPr>
        <p:spPr>
          <a:xfrm>
            <a:off x="4411963" y="4713044"/>
            <a:ext cx="3958226" cy="2722284"/>
          </a:xfrm>
          <a:prstGeom prst="rect">
            <a:avLst/>
          </a:prstGeom>
          <a:noFill/>
          <a:ln w="38100">
            <a:solidFill>
              <a:srgbClr val="7030A0"/>
            </a:solidFill>
          </a:ln>
        </p:spPr>
        <p:txBody>
          <a:bodyPr wrap="square" rtlCol="0">
            <a:spAutoFit/>
          </a:bodyPr>
          <a:lstStyle/>
          <a:p>
            <a:pPr algn="ctr"/>
            <a:r>
              <a:rPr lang="en-AU" dirty="0">
                <a:solidFill>
                  <a:srgbClr val="7030A0"/>
                </a:solidFill>
              </a:rPr>
              <a:t>Health and Physical Education</a:t>
            </a:r>
          </a:p>
          <a:p>
            <a:pPr algn="ctr"/>
            <a:r>
              <a:rPr lang="en-AU" dirty="0"/>
              <a:t>Term </a:t>
            </a:r>
            <a:r>
              <a:rPr lang="en-AU" dirty="0" smtClean="0"/>
              <a:t>1</a:t>
            </a:r>
          </a:p>
          <a:p>
            <a:pPr>
              <a:spcBef>
                <a:spcPts val="600"/>
              </a:spcBef>
              <a:spcAft>
                <a:spcPts val="600"/>
              </a:spcAft>
            </a:pPr>
            <a:r>
              <a:rPr lang="en-AU" sz="1000" b="1" i="1" dirty="0" smtClean="0"/>
              <a:t>Healthy Eating - </a:t>
            </a:r>
            <a:r>
              <a:rPr lang="en-AU" sz="1000" dirty="0">
                <a:latin typeface="Arial" panose="020B0604020202020204" pitchFamily="34" charset="0"/>
                <a:ea typeface="Arial" panose="020B0604020202020204" pitchFamily="34" charset="0"/>
              </a:rPr>
              <a:t>In this unit, students investigate the concepts of physical activity and sedentary behaviours while exploring the recommendations of physical activity for five- to twelve-year-olds. They examine the benefits of physical activity and investigate ways to increase physical activity in their lives.</a:t>
            </a:r>
          </a:p>
          <a:p>
            <a:pPr>
              <a:lnSpc>
                <a:spcPct val="107000"/>
              </a:lnSpc>
              <a:spcAft>
                <a:spcPts val="800"/>
              </a:spcAft>
            </a:pPr>
            <a:r>
              <a:rPr lang="en-AU" sz="1000" b="1" i="1" dirty="0" smtClean="0"/>
              <a:t>Movement with Body Control 1 </a:t>
            </a:r>
            <a:r>
              <a:rPr lang="en-AU" sz="800" dirty="0" smtClean="0">
                <a:latin typeface="Arial Narrow" panose="020B0606020202030204" pitchFamily="34" charset="0"/>
                <a:cs typeface="Times New Roman" panose="02020603050405020304" pitchFamily="18" charset="0"/>
              </a:rPr>
              <a:t>– </a:t>
            </a:r>
            <a:r>
              <a:rPr lang="en-AU" sz="1000" dirty="0" smtClean="0">
                <a:latin typeface="Arial" panose="020B0604020202020204" pitchFamily="34" charset="0"/>
                <a:cs typeface="Arial" panose="020B0604020202020204" pitchFamily="34" charset="0"/>
              </a:rPr>
              <a:t>Students</a:t>
            </a:r>
            <a:r>
              <a:rPr lang="en-AU" sz="1000" dirty="0" smtClean="0">
                <a:latin typeface="Arial" panose="020B0604020202020204" pitchFamily="34" charset="0"/>
                <a:ea typeface="PMingLiU"/>
                <a:cs typeface="Arial" panose="020B0604020202020204" pitchFamily="34" charset="0"/>
              </a:rPr>
              <a:t> </a:t>
            </a:r>
            <a:r>
              <a:rPr lang="en-AU" sz="1000" dirty="0">
                <a:latin typeface="Arial" panose="020B0604020202020204" pitchFamily="34" charset="0"/>
                <a:ea typeface="PMingLiU"/>
                <a:cs typeface="Arial" panose="020B0604020202020204" pitchFamily="34" charset="0"/>
              </a:rPr>
              <a:t>demonstrate and refine locomotor skills to solve scooter-riding challenges. They combine scooter-riding skills and the elements of movement to create and perform a scooter </a:t>
            </a:r>
            <a:r>
              <a:rPr lang="en-AU" sz="1000" dirty="0" smtClean="0">
                <a:latin typeface="Arial" panose="020B0604020202020204" pitchFamily="34" charset="0"/>
                <a:ea typeface="PMingLiU"/>
                <a:cs typeface="Arial" panose="020B0604020202020204" pitchFamily="34" charset="0"/>
              </a:rPr>
              <a:t>sequence. They practise </a:t>
            </a:r>
            <a:r>
              <a:rPr lang="en-AU" sz="1000" dirty="0">
                <a:latin typeface="Arial" panose="020B0604020202020204" pitchFamily="34" charset="0"/>
                <a:ea typeface="PMingLiU"/>
                <a:cs typeface="Arial" panose="020B0604020202020204" pitchFamily="34" charset="0"/>
              </a:rPr>
              <a:t>and refine fundamental movement skills to perform long-rope, partner and individual skipping </a:t>
            </a:r>
            <a:r>
              <a:rPr lang="en-AU" sz="1000" dirty="0" smtClean="0">
                <a:latin typeface="Arial" panose="020B0604020202020204" pitchFamily="34" charset="0"/>
                <a:ea typeface="PMingLiU"/>
                <a:cs typeface="Arial" panose="020B0604020202020204" pitchFamily="34" charset="0"/>
              </a:rPr>
              <a:t>sequences. Students also examine </a:t>
            </a:r>
            <a:r>
              <a:rPr lang="en-AU" sz="1000" dirty="0">
                <a:latin typeface="Arial" panose="020B0604020202020204" pitchFamily="34" charset="0"/>
                <a:ea typeface="PMingLiU"/>
                <a:cs typeface="Arial" panose="020B0604020202020204" pitchFamily="34" charset="0"/>
              </a:rPr>
              <a:t>the benefits of being healthy and physically active and how they relate to skipping. </a:t>
            </a:r>
            <a:endParaRPr lang="en-AU" sz="1000" b="1" i="1" dirty="0" smtClean="0">
              <a:latin typeface="Arial" panose="020B0604020202020204" pitchFamily="34" charset="0"/>
              <a:cs typeface="Arial" panose="020B0604020202020204" pitchFamily="34" charset="0"/>
            </a:endParaRPr>
          </a:p>
        </p:txBody>
      </p:sp>
      <p:sp>
        <p:nvSpPr>
          <p:cNvPr id="20" name="TextBox 19"/>
          <p:cNvSpPr txBox="1"/>
          <p:nvPr/>
        </p:nvSpPr>
        <p:spPr>
          <a:xfrm>
            <a:off x="4438562" y="7577405"/>
            <a:ext cx="3958226" cy="1954381"/>
          </a:xfrm>
          <a:prstGeom prst="rect">
            <a:avLst/>
          </a:prstGeom>
          <a:noFill/>
          <a:ln w="38100">
            <a:solidFill>
              <a:srgbClr val="7030A0"/>
            </a:solidFill>
          </a:ln>
        </p:spPr>
        <p:txBody>
          <a:bodyPr wrap="square" rtlCol="0">
            <a:spAutoFit/>
          </a:bodyPr>
          <a:lstStyle/>
          <a:p>
            <a:pPr algn="ctr"/>
            <a:r>
              <a:rPr lang="en-AU" sz="1600" dirty="0">
                <a:solidFill>
                  <a:srgbClr val="7030A0"/>
                </a:solidFill>
              </a:rPr>
              <a:t>Health and Physical Education </a:t>
            </a:r>
            <a:r>
              <a:rPr lang="en-AU" sz="1600" dirty="0" smtClean="0">
                <a:solidFill>
                  <a:srgbClr val="7030A0"/>
                </a:solidFill>
              </a:rPr>
              <a:t>Assessment</a:t>
            </a:r>
            <a:endParaRPr lang="en-AU" sz="1600" dirty="0">
              <a:solidFill>
                <a:srgbClr val="7030A0"/>
              </a:solidFill>
            </a:endParaRPr>
          </a:p>
          <a:p>
            <a:pPr>
              <a:lnSpc>
                <a:spcPts val="1500"/>
              </a:lnSpc>
              <a:spcAft>
                <a:spcPts val="600"/>
              </a:spcAft>
            </a:pPr>
            <a:r>
              <a:rPr lang="en-AU" sz="1000" b="1" i="1" dirty="0"/>
              <a:t>Healthy Eating </a:t>
            </a:r>
            <a:r>
              <a:rPr lang="en-AU" sz="1000" b="1" i="1" dirty="0" smtClean="0"/>
              <a:t> - </a:t>
            </a:r>
            <a:r>
              <a:rPr lang="en-AU" sz="1000" dirty="0" smtClean="0">
                <a:latin typeface="Arial" panose="020B0604020202020204" pitchFamily="34" charset="0"/>
                <a:ea typeface="SimSun" panose="02010600030101010101" pitchFamily="2" charset="-122"/>
                <a:cs typeface="Times New Roman" panose="02020603050405020304" pitchFamily="18" charset="0"/>
              </a:rPr>
              <a:t>Students </a:t>
            </a:r>
            <a:r>
              <a:rPr lang="en-AU" sz="1000" dirty="0">
                <a:latin typeface="Arial" panose="020B0604020202020204" pitchFamily="34" charset="0"/>
                <a:ea typeface="SimSun" panose="02010600030101010101" pitchFamily="2" charset="-122"/>
                <a:cs typeface="Times New Roman" panose="02020603050405020304" pitchFamily="18" charset="0"/>
              </a:rPr>
              <a:t>use decision-making skills to select and demonstrate strategies that help them stay healthy and active. They understand the benefits of being healthy and physically active</a:t>
            </a:r>
            <a:r>
              <a:rPr lang="en-AU" sz="1000" dirty="0" smtClean="0">
                <a:latin typeface="Arial" panose="020B0604020202020204" pitchFamily="34" charset="0"/>
                <a:ea typeface="SimSun" panose="02010600030101010101" pitchFamily="2" charset="-122"/>
                <a:cs typeface="Times New Roman" panose="02020603050405020304" pitchFamily="18" charset="0"/>
              </a:rPr>
              <a:t>.</a:t>
            </a:r>
            <a:endParaRPr lang="en-AU" sz="1000" dirty="0">
              <a:latin typeface="Arial" panose="020B0604020202020204" pitchFamily="34" charset="0"/>
              <a:ea typeface="SimSun" panose="02010600030101010101" pitchFamily="2" charset="-122"/>
              <a:cs typeface="Times New Roman" panose="02020603050405020304" pitchFamily="18" charset="0"/>
            </a:endParaRPr>
          </a:p>
          <a:p>
            <a:pPr>
              <a:lnSpc>
                <a:spcPts val="1500"/>
              </a:lnSpc>
              <a:spcAft>
                <a:spcPts val="600"/>
              </a:spcAft>
            </a:pPr>
            <a:r>
              <a:rPr lang="en-AU" sz="1000" b="1" i="1" dirty="0" smtClean="0">
                <a:latin typeface="Arial" panose="020B0604020202020204" pitchFamily="34" charset="0"/>
                <a:ea typeface="SimSun" panose="02010600030101010101" pitchFamily="2" charset="-122"/>
                <a:cs typeface="Times New Roman" panose="02020603050405020304" pitchFamily="18" charset="0"/>
              </a:rPr>
              <a:t>Movement with Body Control 1 - </a:t>
            </a:r>
            <a:r>
              <a:rPr lang="en-AU" sz="1000" dirty="0">
                <a:latin typeface="Arial" panose="020B0604020202020204" pitchFamily="34" charset="0"/>
                <a:ea typeface="SimSun" panose="02010600030101010101" pitchFamily="2" charset="-122"/>
                <a:cs typeface="Times New Roman" panose="02020603050405020304" pitchFamily="18" charset="0"/>
              </a:rPr>
              <a:t>Students refine the fundamental movement skills of running, jumping and throwing, and apply movement concepts and strategies in games, and to solve challenges. They understand the benefits of being physically active</a:t>
            </a:r>
            <a:r>
              <a:rPr lang="en-AU" sz="1000" dirty="0" smtClean="0">
                <a:latin typeface="Arial" panose="020B0604020202020204" pitchFamily="34" charset="0"/>
                <a:ea typeface="SimSun" panose="02010600030101010101" pitchFamily="2" charset="-122"/>
                <a:cs typeface="Times New Roman" panose="02020603050405020304" pitchFamily="18" charset="0"/>
              </a:rPr>
              <a:t>.</a:t>
            </a:r>
            <a:endParaRPr lang="en-AU" sz="1000" dirty="0">
              <a:latin typeface="Arial" panose="020B0604020202020204" pitchFamily="34" charset="0"/>
              <a:ea typeface="SimSun" panose="02010600030101010101" pitchFamily="2" charset="-122"/>
              <a:cs typeface="Times New Roman" panose="02020603050405020304" pitchFamily="18" charset="0"/>
            </a:endParaRPr>
          </a:p>
        </p:txBody>
      </p:sp>
      <p:sp>
        <p:nvSpPr>
          <p:cNvPr id="21" name="TextBox 20"/>
          <p:cNvSpPr txBox="1"/>
          <p:nvPr/>
        </p:nvSpPr>
        <p:spPr>
          <a:xfrm>
            <a:off x="8521107" y="2509003"/>
            <a:ext cx="4096780" cy="4147289"/>
          </a:xfrm>
          <a:prstGeom prst="rect">
            <a:avLst/>
          </a:prstGeom>
          <a:noFill/>
          <a:ln w="38100">
            <a:solidFill>
              <a:schemeClr val="accent1"/>
            </a:solidFill>
          </a:ln>
        </p:spPr>
        <p:txBody>
          <a:bodyPr wrap="square" rtlCol="0">
            <a:spAutoFit/>
          </a:bodyPr>
          <a:lstStyle/>
          <a:p>
            <a:pPr algn="ctr"/>
            <a:r>
              <a:rPr lang="en-AU" b="1" dirty="0" smtClean="0">
                <a:solidFill>
                  <a:schemeClr val="accent1"/>
                </a:solidFill>
              </a:rPr>
              <a:t>Design and Technologies</a:t>
            </a:r>
          </a:p>
          <a:p>
            <a:pPr algn="ctr"/>
            <a:r>
              <a:rPr lang="en-AU" dirty="0"/>
              <a:t>Unit 3</a:t>
            </a:r>
            <a:r>
              <a:rPr lang="en-AU" dirty="0" smtClean="0"/>
              <a:t> </a:t>
            </a:r>
            <a:r>
              <a:rPr lang="en-AU" dirty="0"/>
              <a:t>– Semester 1 (Term 1 &amp; 2)</a:t>
            </a:r>
          </a:p>
          <a:p>
            <a:pPr algn="ctr"/>
            <a:endParaRPr lang="en-AU" sz="1000" dirty="0" smtClean="0"/>
          </a:p>
          <a:p>
            <a:pPr>
              <a:spcBef>
                <a:spcPts val="300"/>
              </a:spcBef>
              <a:spcAft>
                <a:spcPts val="300"/>
              </a:spcAft>
            </a:pPr>
            <a:r>
              <a:rPr lang="en-AU" sz="1000" b="1" dirty="0">
                <a:latin typeface="Arial" panose="020B0604020202020204" pitchFamily="34" charset="0"/>
                <a:ea typeface="SimSun" panose="02010600030101010101" pitchFamily="2" charset="-122"/>
              </a:rPr>
              <a:t>Pinball paradise</a:t>
            </a:r>
          </a:p>
          <a:p>
            <a:pPr>
              <a:spcBef>
                <a:spcPts val="600"/>
              </a:spcBef>
              <a:spcAft>
                <a:spcPts val="600"/>
              </a:spcAft>
            </a:pPr>
            <a:r>
              <a:rPr lang="en-AU" sz="1000" dirty="0">
                <a:latin typeface="Arial" panose="020B0604020202020204" pitchFamily="34" charset="0"/>
                <a:ea typeface="Arial" panose="020B0604020202020204" pitchFamily="34" charset="0"/>
              </a:rPr>
              <a:t>In this unit students will investigate how forces and the properties of materials affect the behaviour of a product or system, make a pinball machine, and design a games environment in which it can be used.</a:t>
            </a:r>
          </a:p>
          <a:p>
            <a:pPr>
              <a:spcBef>
                <a:spcPts val="600"/>
              </a:spcBef>
              <a:spcAft>
                <a:spcPts val="600"/>
              </a:spcAft>
            </a:pPr>
            <a:r>
              <a:rPr lang="en-AU" sz="1000" dirty="0">
                <a:latin typeface="Arial" panose="020B0604020202020204" pitchFamily="34" charset="0"/>
                <a:ea typeface="Arial" panose="020B0604020202020204" pitchFamily="34" charset="0"/>
              </a:rPr>
              <a:t>They will explore the role of people in engineering technology occupations and how they address factors that meet client needs. Students will apply these processes and production skills to:</a:t>
            </a:r>
          </a:p>
          <a:p>
            <a:pPr marL="342900" lvl="0" indent="-342900">
              <a:spcAft>
                <a:spcPts val="300"/>
              </a:spcAft>
              <a:buFont typeface="Symbol" panose="05050102010706020507" pitchFamily="18" charset="2"/>
              <a:buChar char=""/>
              <a:tabLst>
                <a:tab pos="467360" algn="l"/>
              </a:tabLst>
            </a:pPr>
            <a:r>
              <a:rPr lang="en-AU" sz="1000" dirty="0">
                <a:latin typeface="Arial" panose="020B0604020202020204" pitchFamily="34" charset="0"/>
                <a:ea typeface="Arial" panose="020B0604020202020204" pitchFamily="34" charset="0"/>
              </a:rPr>
              <a:t>investigating materials, technologies for shaping and joining, and how designs meet people's needs</a:t>
            </a:r>
          </a:p>
          <a:p>
            <a:pPr marL="342900" lvl="0" indent="-342900">
              <a:spcAft>
                <a:spcPts val="300"/>
              </a:spcAft>
              <a:buFont typeface="Symbol" panose="05050102010706020507" pitchFamily="18" charset="2"/>
              <a:buChar char=""/>
              <a:tabLst>
                <a:tab pos="467360" algn="l"/>
              </a:tabLst>
            </a:pPr>
            <a:r>
              <a:rPr lang="en-AU" sz="1000" dirty="0">
                <a:latin typeface="Arial" panose="020B0604020202020204" pitchFamily="34" charset="0"/>
                <a:ea typeface="Arial" panose="020B0604020202020204" pitchFamily="34" charset="0"/>
              </a:rPr>
              <a:t>generating and refining design ideas for a pinball machine and a games environment</a:t>
            </a:r>
          </a:p>
          <a:p>
            <a:pPr marL="342900" lvl="0" indent="-342900">
              <a:spcAft>
                <a:spcPts val="300"/>
              </a:spcAft>
              <a:buFont typeface="Symbol" panose="05050102010706020507" pitchFamily="18" charset="2"/>
              <a:buChar char=""/>
              <a:tabLst>
                <a:tab pos="467360" algn="l"/>
              </a:tabLst>
            </a:pPr>
            <a:r>
              <a:rPr lang="en-AU" sz="1000" dirty="0">
                <a:latin typeface="Arial" panose="020B0604020202020204" pitchFamily="34" charset="0"/>
                <a:ea typeface="Arial" panose="020B0604020202020204" pitchFamily="34" charset="0"/>
              </a:rPr>
              <a:t>producing a pinball machine that meets the design brief</a:t>
            </a:r>
          </a:p>
          <a:p>
            <a:pPr marL="342900" lvl="0" indent="-342900">
              <a:spcAft>
                <a:spcPts val="300"/>
              </a:spcAft>
              <a:buFont typeface="Symbol" panose="05050102010706020507" pitchFamily="18" charset="2"/>
              <a:buChar char=""/>
              <a:tabLst>
                <a:tab pos="467360" algn="l"/>
              </a:tabLst>
            </a:pPr>
            <a:r>
              <a:rPr lang="en-AU" sz="1000" dirty="0">
                <a:latin typeface="Arial" panose="020B0604020202020204" pitchFamily="34" charset="0"/>
                <a:ea typeface="Arial" panose="020B0604020202020204" pitchFamily="34" charset="0"/>
              </a:rPr>
              <a:t>evaluating their design and production processes</a:t>
            </a:r>
          </a:p>
          <a:p>
            <a:pPr marL="342900" lvl="0" indent="-342900">
              <a:spcAft>
                <a:spcPts val="300"/>
              </a:spcAft>
              <a:buFont typeface="Symbol" panose="05050102010706020507" pitchFamily="18" charset="2"/>
              <a:buChar char=""/>
              <a:tabLst>
                <a:tab pos="467360" algn="l"/>
              </a:tabLst>
            </a:pPr>
            <a:r>
              <a:rPr lang="en-AU" sz="1000" dirty="0">
                <a:latin typeface="Arial" panose="020B0604020202020204" pitchFamily="34" charset="0"/>
                <a:ea typeface="Arial" panose="020B0604020202020204" pitchFamily="34" charset="0"/>
              </a:rPr>
              <a:t>collaborating and managing by working with others and developing sequenced steps. </a:t>
            </a:r>
          </a:p>
          <a:p>
            <a:pPr>
              <a:spcBef>
                <a:spcPts val="600"/>
              </a:spcBef>
              <a:spcAft>
                <a:spcPts val="600"/>
              </a:spcAft>
            </a:pPr>
            <a:r>
              <a:rPr lang="en-AU" sz="1000" dirty="0">
                <a:latin typeface="Arial" panose="020B0604020202020204" pitchFamily="34" charset="0"/>
                <a:ea typeface="Arial" panose="020B0604020202020204" pitchFamily="34" charset="0"/>
              </a:rPr>
              <a:t>This unit </a:t>
            </a:r>
            <a:r>
              <a:rPr lang="en-AU" sz="1000" dirty="0" smtClean="0">
                <a:latin typeface="Arial" panose="020B0604020202020204" pitchFamily="34" charset="0"/>
                <a:ea typeface="Arial" panose="020B0604020202020204" pitchFamily="34" charset="0"/>
              </a:rPr>
              <a:t>partners </a:t>
            </a:r>
            <a:r>
              <a:rPr lang="en-AU" sz="1000" dirty="0">
                <a:latin typeface="Arial" panose="020B0604020202020204" pitchFamily="34" charset="0"/>
                <a:ea typeface="Arial" panose="020B0604020202020204" pitchFamily="34" charset="0"/>
              </a:rPr>
              <a:t>with Science Year 4 Unit 4 </a:t>
            </a:r>
            <a:r>
              <a:rPr lang="en-AU" sz="1000" i="1" dirty="0">
                <a:latin typeface="Arial" panose="020B0604020202020204" pitchFamily="34" charset="0"/>
                <a:ea typeface="Arial" panose="020B0604020202020204" pitchFamily="34" charset="0"/>
              </a:rPr>
              <a:t>Fast forces!</a:t>
            </a:r>
            <a:endParaRPr lang="en-AU" sz="1000" dirty="0">
              <a:latin typeface="Arial" panose="020B0604020202020204" pitchFamily="34" charset="0"/>
              <a:ea typeface="Arial" panose="020B0604020202020204" pitchFamily="34" charset="0"/>
            </a:endParaRPr>
          </a:p>
          <a:p>
            <a:endParaRPr lang="en-AU" sz="1000" dirty="0"/>
          </a:p>
        </p:txBody>
      </p:sp>
      <p:sp>
        <p:nvSpPr>
          <p:cNvPr id="22" name="TextBox 21"/>
          <p:cNvSpPr txBox="1"/>
          <p:nvPr/>
        </p:nvSpPr>
        <p:spPr>
          <a:xfrm>
            <a:off x="8537463" y="6800810"/>
            <a:ext cx="4080424" cy="1923604"/>
          </a:xfrm>
          <a:prstGeom prst="rect">
            <a:avLst/>
          </a:prstGeom>
          <a:noFill/>
          <a:ln w="38100">
            <a:solidFill>
              <a:schemeClr val="accent1"/>
            </a:solidFill>
          </a:ln>
        </p:spPr>
        <p:txBody>
          <a:bodyPr wrap="square" rtlCol="0">
            <a:spAutoFit/>
          </a:bodyPr>
          <a:lstStyle/>
          <a:p>
            <a:pPr algn="ctr"/>
            <a:r>
              <a:rPr lang="en-AU" b="1" dirty="0" smtClean="0">
                <a:solidFill>
                  <a:schemeClr val="accent1"/>
                </a:solidFill>
              </a:rPr>
              <a:t>Design and Technologies Assessment</a:t>
            </a:r>
          </a:p>
          <a:p>
            <a:pPr algn="ctr"/>
            <a:endParaRPr lang="en-AU" sz="1050" dirty="0"/>
          </a:p>
          <a:p>
            <a:pPr>
              <a:lnSpc>
                <a:spcPts val="1500"/>
              </a:lnSpc>
              <a:spcBef>
                <a:spcPts val="600"/>
              </a:spcBef>
              <a:spcAft>
                <a:spcPts val="600"/>
              </a:spcAft>
            </a:pPr>
            <a:r>
              <a:rPr lang="en-AU" sz="1100" b="1" dirty="0">
                <a:latin typeface="Arial" panose="020B0604020202020204" pitchFamily="34" charset="0"/>
                <a:ea typeface="SimSun" panose="02010600030101010101" pitchFamily="2" charset="-122"/>
                <a:cs typeface="Arial" panose="020B0604020202020204" pitchFamily="34" charset="0"/>
              </a:rPr>
              <a:t>Design challenges:</a:t>
            </a:r>
            <a:endParaRPr lang="en-AU" sz="1100" dirty="0">
              <a:latin typeface="Arial" panose="020B0604020202020204" pitchFamily="34" charset="0"/>
              <a:ea typeface="SimSun" panose="02010600030101010101" pitchFamily="2" charset="-122"/>
              <a:cs typeface="Arial" panose="020B0604020202020204" pitchFamily="34" charset="0"/>
            </a:endParaRPr>
          </a:p>
          <a:p>
            <a:pPr marL="342900" lvl="0" indent="-342900">
              <a:lnSpc>
                <a:spcPts val="1500"/>
              </a:lnSpc>
              <a:spcBef>
                <a:spcPts val="600"/>
              </a:spcBef>
              <a:spcAft>
                <a:spcPts val="600"/>
              </a:spcAft>
              <a:buFont typeface="Symbol" panose="05050102010706020507" pitchFamily="18" charset="2"/>
              <a:buChar char=""/>
            </a:pPr>
            <a:r>
              <a:rPr lang="en-AU" sz="1100" dirty="0">
                <a:latin typeface="Arial" panose="020B0604020202020204" pitchFamily="34" charset="0"/>
                <a:ea typeface="Cambria" panose="02040503050406030204" pitchFamily="18" charset="0"/>
                <a:cs typeface="Arial" panose="020B0604020202020204" pitchFamily="34" charset="0"/>
              </a:rPr>
              <a:t>Design and make a pinball machine that is fun to play.</a:t>
            </a:r>
          </a:p>
          <a:p>
            <a:pPr marL="342900" lvl="0" indent="-342900">
              <a:lnSpc>
                <a:spcPts val="1500"/>
              </a:lnSpc>
              <a:spcBef>
                <a:spcPts val="600"/>
              </a:spcBef>
              <a:spcAft>
                <a:spcPts val="600"/>
              </a:spcAft>
              <a:buFont typeface="Symbol" panose="05050102010706020507" pitchFamily="18" charset="2"/>
              <a:buChar char=""/>
            </a:pPr>
            <a:r>
              <a:rPr lang="en-AU" sz="1100" dirty="0">
                <a:latin typeface="Arial" panose="020B0604020202020204" pitchFamily="34" charset="0"/>
                <a:ea typeface="Cambria" panose="02040503050406030204" pitchFamily="18" charset="0"/>
                <a:cs typeface="Arial" panose="020B0604020202020204" pitchFamily="34" charset="0"/>
              </a:rPr>
              <a:t>Design a games environment for pinball machines</a:t>
            </a:r>
            <a:r>
              <a:rPr lang="en-AU" sz="1100" dirty="0" smtClean="0">
                <a:latin typeface="Arial" panose="020B0604020202020204" pitchFamily="34" charset="0"/>
                <a:ea typeface="Cambria" panose="02040503050406030204" pitchFamily="18" charset="0"/>
                <a:cs typeface="Arial" panose="020B0604020202020204" pitchFamily="34" charset="0"/>
              </a:rPr>
              <a:t>.</a:t>
            </a:r>
            <a:endParaRPr lang="en-AU" sz="1100" dirty="0">
              <a:latin typeface="Arial" panose="020B0604020202020204" pitchFamily="34" charset="0"/>
              <a:cs typeface="Arial" panose="020B0604020202020204" pitchFamily="34" charset="0"/>
            </a:endParaRPr>
          </a:p>
          <a:p>
            <a:endParaRPr lang="en-AU" sz="1100" dirty="0" smtClean="0"/>
          </a:p>
          <a:p>
            <a:endParaRPr lang="en-AU" sz="1200" dirty="0"/>
          </a:p>
        </p:txBody>
      </p:sp>
    </p:spTree>
    <p:extLst>
      <p:ext uri="{BB962C8B-B14F-4D97-AF65-F5344CB8AC3E}">
        <p14:creationId xmlns:p14="http://schemas.microsoft.com/office/powerpoint/2010/main" val="1180614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80436" y="1080972"/>
            <a:ext cx="1008978" cy="862026"/>
          </a:xfrm>
          <a:prstGeom prst="rect">
            <a:avLst/>
          </a:prstGeom>
        </p:spPr>
      </p:pic>
      <p:sp>
        <p:nvSpPr>
          <p:cNvPr id="4" name="Rectangle 3"/>
          <p:cNvSpPr/>
          <p:nvPr/>
        </p:nvSpPr>
        <p:spPr>
          <a:xfrm>
            <a:off x="162044" y="280094"/>
            <a:ext cx="12458065" cy="830997"/>
          </a:xfrm>
          <a:prstGeom prst="rect">
            <a:avLst/>
          </a:prstGeom>
          <a:noFill/>
        </p:spPr>
        <p:txBody>
          <a:bodyPr wrap="square" lIns="91440" tIns="45720" rIns="91440" bIns="45720">
            <a:spAutoFit/>
          </a:bodyPr>
          <a:lstStyle/>
          <a:p>
            <a:pPr algn="ctr"/>
            <a:r>
              <a:rPr lang="en-US" sz="4800" b="0" cap="none" spc="0" dirty="0" smtClean="0">
                <a:ln w="0"/>
                <a:solidFill>
                  <a:srgbClr val="0070C0"/>
                </a:solidFill>
                <a:effectLst>
                  <a:outerShdw blurRad="38100" dist="19050" dir="2700000" algn="tl" rotWithShape="0">
                    <a:schemeClr val="dk1">
                      <a:alpha val="40000"/>
                    </a:schemeClr>
                  </a:outerShdw>
                </a:effectLst>
              </a:rPr>
              <a:t>Term 1 Curriculum Overview and Assessments</a:t>
            </a:r>
            <a:endParaRPr lang="en-US" sz="4800" b="0" cap="none" spc="0" dirty="0">
              <a:ln w="0"/>
              <a:solidFill>
                <a:srgbClr val="0070C0"/>
              </a:solidFill>
              <a:effectLst>
                <a:outerShdw blurRad="38100" dist="19050" dir="2700000" algn="tl" rotWithShape="0">
                  <a:schemeClr val="dk1">
                    <a:alpha val="40000"/>
                  </a:schemeClr>
                </a:outerShdw>
              </a:effectLst>
            </a:endParaRPr>
          </a:p>
        </p:txBody>
      </p:sp>
      <p:sp>
        <p:nvSpPr>
          <p:cNvPr id="5" name="TextBox 4"/>
          <p:cNvSpPr txBox="1"/>
          <p:nvPr/>
        </p:nvSpPr>
        <p:spPr>
          <a:xfrm>
            <a:off x="162041" y="2708575"/>
            <a:ext cx="4175027" cy="3016210"/>
          </a:xfrm>
          <a:prstGeom prst="rect">
            <a:avLst/>
          </a:prstGeom>
          <a:noFill/>
          <a:ln w="38100">
            <a:solidFill>
              <a:schemeClr val="accent6"/>
            </a:solidFill>
          </a:ln>
        </p:spPr>
        <p:txBody>
          <a:bodyPr wrap="square" rtlCol="0">
            <a:spAutoFit/>
          </a:bodyPr>
          <a:lstStyle/>
          <a:p>
            <a:pPr algn="ctr"/>
            <a:r>
              <a:rPr lang="en-AU" dirty="0" smtClean="0">
                <a:solidFill>
                  <a:schemeClr val="accent6"/>
                </a:solidFill>
              </a:rPr>
              <a:t>Science</a:t>
            </a:r>
          </a:p>
          <a:p>
            <a:pPr algn="ctr"/>
            <a:r>
              <a:rPr lang="en-AU" dirty="0" smtClean="0"/>
              <a:t>Unit </a:t>
            </a:r>
            <a:r>
              <a:rPr lang="en-AU" dirty="0" smtClean="0"/>
              <a:t>4 </a:t>
            </a:r>
            <a:r>
              <a:rPr lang="en-AU" dirty="0" smtClean="0"/>
              <a:t>– Term 1</a:t>
            </a:r>
          </a:p>
          <a:p>
            <a:pPr algn="ctr"/>
            <a:endParaRPr lang="en-AU" sz="1000" dirty="0"/>
          </a:p>
          <a:p>
            <a:r>
              <a:rPr lang="en-AU" sz="1400" b="1" dirty="0"/>
              <a:t>Unit </a:t>
            </a:r>
            <a:r>
              <a:rPr lang="en-AU" sz="1400" b="1" dirty="0" smtClean="0"/>
              <a:t>4: </a:t>
            </a:r>
            <a:r>
              <a:rPr lang="en-AU" sz="1200" b="1" dirty="0" smtClean="0">
                <a:latin typeface="Arial" panose="020B0604020202020204" pitchFamily="34" charset="0"/>
                <a:ea typeface="SimSun" panose="02010600030101010101" pitchFamily="2" charset="-122"/>
              </a:rPr>
              <a:t>Fast </a:t>
            </a:r>
            <a:r>
              <a:rPr lang="en-AU" sz="1200" b="1" dirty="0">
                <a:latin typeface="Arial" panose="020B0604020202020204" pitchFamily="34" charset="0"/>
                <a:ea typeface="SimSun" panose="02010600030101010101" pitchFamily="2" charset="-122"/>
              </a:rPr>
              <a:t>forces!</a:t>
            </a:r>
          </a:p>
          <a:p>
            <a:pPr>
              <a:spcBef>
                <a:spcPts val="600"/>
              </a:spcBef>
              <a:spcAft>
                <a:spcPts val="600"/>
              </a:spcAft>
            </a:pPr>
            <a:r>
              <a:rPr lang="en-US" sz="1200" dirty="0">
                <a:latin typeface="Arial" panose="020B0604020202020204" pitchFamily="34" charset="0"/>
                <a:ea typeface="Arial" panose="020B0604020202020204" pitchFamily="34" charset="0"/>
              </a:rPr>
              <a:t>In this unit students will use games to investigate and demonstrate the direction of forces and the effect of contact and non-contact forces on objects. They will use their knowledge of forces to make predictions about games and complete games safely to collect data. Students will use tables and column graphs to </a:t>
            </a:r>
            <a:r>
              <a:rPr lang="en-US" sz="1200" dirty="0" err="1">
                <a:latin typeface="Arial" panose="020B0604020202020204" pitchFamily="34" charset="0"/>
                <a:ea typeface="Arial" panose="020B0604020202020204" pitchFamily="34" charset="0"/>
              </a:rPr>
              <a:t>organise</a:t>
            </a:r>
            <a:r>
              <a:rPr lang="en-US" sz="1200" dirty="0">
                <a:latin typeface="Arial" panose="020B0604020202020204" pitchFamily="34" charset="0"/>
                <a:ea typeface="Arial" panose="020B0604020202020204" pitchFamily="34" charset="0"/>
              </a:rPr>
              <a:t> data and identify patterns so that findings can be communicated. They will identify how science knowledge of forces helps people understand the effects of their actions.</a:t>
            </a:r>
            <a:endParaRPr lang="en-AU" sz="1200" dirty="0">
              <a:latin typeface="Arial" panose="020B0604020202020204" pitchFamily="34" charset="0"/>
              <a:ea typeface="Arial" panose="020B0604020202020204" pitchFamily="34" charset="0"/>
            </a:endParaRPr>
          </a:p>
          <a:p>
            <a:endParaRPr lang="en-AU" sz="1200" dirty="0"/>
          </a:p>
        </p:txBody>
      </p:sp>
      <p:sp>
        <p:nvSpPr>
          <p:cNvPr id="6" name="Rectangle 5"/>
          <p:cNvSpPr/>
          <p:nvPr/>
        </p:nvSpPr>
        <p:spPr>
          <a:xfrm>
            <a:off x="5467735" y="1019668"/>
            <a:ext cx="1899880" cy="923330"/>
          </a:xfrm>
          <a:prstGeom prst="rect">
            <a:avLst/>
          </a:prstGeom>
          <a:noFill/>
        </p:spPr>
        <p:txBody>
          <a:bodyPr wrap="none" lIns="91440" tIns="45720" rIns="91440" bIns="45720">
            <a:spAutoFit/>
          </a:bodyPr>
          <a:lstStyle/>
          <a:p>
            <a:pPr algn="ctr"/>
            <a:r>
              <a:rPr lang="en-US" sz="5400" b="0" cap="none" spc="0" dirty="0" smtClean="0">
                <a:ln w="0"/>
                <a:solidFill>
                  <a:srgbClr val="FF0000"/>
                </a:solidFill>
                <a:effectLst>
                  <a:outerShdw blurRad="38100" dist="25400" dir="5400000" algn="ctr" rotWithShape="0">
                    <a:srgbClr val="6E747A">
                      <a:alpha val="43000"/>
                    </a:srgbClr>
                  </a:outerShdw>
                </a:effectLst>
              </a:rPr>
              <a:t>Year 4</a:t>
            </a:r>
            <a:endParaRPr lang="en-US" sz="5400" b="0" cap="none" spc="0" dirty="0">
              <a:ln w="0"/>
              <a:solidFill>
                <a:srgbClr val="FF0000"/>
              </a:solidFill>
              <a:effectLst>
                <a:outerShdw blurRad="38100" dist="25400" dir="5400000" algn="ctr" rotWithShape="0">
                  <a:srgbClr val="6E747A">
                    <a:alpha val="43000"/>
                  </a:srgbClr>
                </a:outerShdw>
              </a:effectLst>
            </a:endParaRPr>
          </a:p>
        </p:txBody>
      </p:sp>
      <p:sp>
        <p:nvSpPr>
          <p:cNvPr id="7" name="TextBox 6"/>
          <p:cNvSpPr txBox="1"/>
          <p:nvPr/>
        </p:nvSpPr>
        <p:spPr>
          <a:xfrm>
            <a:off x="162041" y="5925412"/>
            <a:ext cx="4175027" cy="1169551"/>
          </a:xfrm>
          <a:prstGeom prst="rect">
            <a:avLst/>
          </a:prstGeom>
          <a:noFill/>
          <a:ln w="38100">
            <a:solidFill>
              <a:schemeClr val="accent6"/>
            </a:solidFill>
          </a:ln>
        </p:spPr>
        <p:txBody>
          <a:bodyPr wrap="square" rtlCol="0">
            <a:spAutoFit/>
          </a:bodyPr>
          <a:lstStyle/>
          <a:p>
            <a:pPr algn="ctr"/>
            <a:r>
              <a:rPr lang="en-AU" b="1" dirty="0" smtClean="0">
                <a:solidFill>
                  <a:schemeClr val="accent6"/>
                </a:solidFill>
              </a:rPr>
              <a:t>Science Assessment</a:t>
            </a:r>
          </a:p>
          <a:p>
            <a:r>
              <a:rPr lang="en-AU" sz="1200" dirty="0" smtClean="0">
                <a:latin typeface="Arial" panose="020B0604020202020204" pitchFamily="34" charset="0"/>
                <a:ea typeface="SimSun" panose="02010600030101010101" pitchFamily="2" charset="-122"/>
                <a:cs typeface="Arial" panose="020B0604020202020204" pitchFamily="34" charset="0"/>
              </a:rPr>
              <a:t>Students will </a:t>
            </a:r>
            <a:r>
              <a:rPr lang="en-AU" sz="1200" dirty="0">
                <a:latin typeface="Arial" panose="020B0604020202020204" pitchFamily="34" charset="0"/>
                <a:ea typeface="SimSun" panose="02010600030101010101" pitchFamily="2" charset="-122"/>
                <a:cs typeface="Arial" panose="020B0604020202020204" pitchFamily="34" charset="0"/>
              </a:rPr>
              <a:t>conduct an investigation about how contact and non-contact forces are exerted on an object. You will then design and investigate your own forces game, and identify when science is used to inform decisions.</a:t>
            </a:r>
            <a:endParaRPr lang="en-AU" sz="1200" dirty="0">
              <a:latin typeface="Arial" panose="020B0604020202020204" pitchFamily="34" charset="0"/>
              <a:cs typeface="Arial" panose="020B0604020202020204" pitchFamily="34" charset="0"/>
            </a:endParaRPr>
          </a:p>
          <a:p>
            <a:endParaRPr lang="en-AU" sz="400" dirty="0"/>
          </a:p>
        </p:txBody>
      </p:sp>
      <p:sp>
        <p:nvSpPr>
          <p:cNvPr id="10" name="TextBox 9"/>
          <p:cNvSpPr txBox="1"/>
          <p:nvPr/>
        </p:nvSpPr>
        <p:spPr>
          <a:xfrm>
            <a:off x="4480436" y="3062642"/>
            <a:ext cx="3958226" cy="3585597"/>
          </a:xfrm>
          <a:prstGeom prst="rect">
            <a:avLst/>
          </a:prstGeom>
          <a:noFill/>
          <a:ln w="38100">
            <a:solidFill>
              <a:srgbClr val="FF0000"/>
            </a:solidFill>
          </a:ln>
        </p:spPr>
        <p:txBody>
          <a:bodyPr wrap="square" rtlCol="0">
            <a:spAutoFit/>
          </a:bodyPr>
          <a:lstStyle/>
          <a:p>
            <a:pPr algn="ctr"/>
            <a:r>
              <a:rPr lang="en-AU" b="1" dirty="0" smtClean="0">
                <a:solidFill>
                  <a:srgbClr val="C00000"/>
                </a:solidFill>
              </a:rPr>
              <a:t>The Arts (Visual </a:t>
            </a:r>
            <a:r>
              <a:rPr lang="en-AU" b="1" dirty="0" smtClean="0">
                <a:solidFill>
                  <a:srgbClr val="C00000"/>
                </a:solidFill>
              </a:rPr>
              <a:t>Art)</a:t>
            </a:r>
            <a:endParaRPr lang="en-AU" b="1" dirty="0" smtClean="0">
              <a:solidFill>
                <a:srgbClr val="C00000"/>
              </a:solidFill>
            </a:endParaRPr>
          </a:p>
          <a:p>
            <a:pPr>
              <a:spcBef>
                <a:spcPts val="300"/>
              </a:spcBef>
              <a:spcAft>
                <a:spcPts val="300"/>
              </a:spcAft>
            </a:pPr>
            <a:r>
              <a:rPr lang="en-AU" sz="1100" b="1" dirty="0">
                <a:latin typeface="Arial" panose="020B0604020202020204" pitchFamily="34" charset="0"/>
                <a:ea typeface="SimSun" panose="02010600030101010101" pitchFamily="2" charset="-122"/>
              </a:rPr>
              <a:t>Patterns in the playground</a:t>
            </a:r>
          </a:p>
          <a:p>
            <a:pPr>
              <a:spcBef>
                <a:spcPts val="600"/>
              </a:spcBef>
              <a:spcAft>
                <a:spcPts val="600"/>
              </a:spcAft>
            </a:pPr>
            <a:r>
              <a:rPr lang="en-US" sz="1100" dirty="0">
                <a:latin typeface="Arial" panose="020B0604020202020204" pitchFamily="34" charset="0"/>
                <a:ea typeface="Arial" panose="020B0604020202020204" pitchFamily="34" charset="0"/>
              </a:rPr>
              <a:t>In this unit, students will explore the pattern, texture and shape of their local environment. They will make, display and discuss their own and others' artworks.</a:t>
            </a:r>
            <a:endParaRPr lang="en-AU" sz="1100" dirty="0">
              <a:latin typeface="Arial" panose="020B0604020202020204" pitchFamily="34" charset="0"/>
              <a:ea typeface="Arial" panose="020B0604020202020204" pitchFamily="34" charset="0"/>
            </a:endParaRPr>
          </a:p>
          <a:p>
            <a:pPr>
              <a:spcBef>
                <a:spcPts val="600"/>
              </a:spcBef>
              <a:spcAft>
                <a:spcPts val="600"/>
              </a:spcAft>
            </a:pPr>
            <a:r>
              <a:rPr lang="en-US" sz="1100" dirty="0">
                <a:latin typeface="Arial" panose="020B0604020202020204" pitchFamily="34" charset="0"/>
                <a:ea typeface="Arial" panose="020B0604020202020204" pitchFamily="34" charset="0"/>
              </a:rPr>
              <a:t>Students will:</a:t>
            </a:r>
            <a:endParaRPr lang="en-AU" sz="1100" dirty="0">
              <a:latin typeface="Arial" panose="020B0604020202020204" pitchFamily="34" charset="0"/>
              <a:ea typeface="Arial" panose="020B0604020202020204" pitchFamily="34" charset="0"/>
            </a:endParaRPr>
          </a:p>
          <a:p>
            <a:pPr marL="342900" lvl="0" indent="-342900">
              <a:spcAft>
                <a:spcPts val="300"/>
              </a:spcAft>
              <a:buFont typeface="Symbol" panose="05050102010706020507" pitchFamily="18" charset="2"/>
              <a:buChar char=""/>
              <a:tabLst>
                <a:tab pos="467360" algn="l"/>
              </a:tabLst>
            </a:pPr>
            <a:r>
              <a:rPr lang="en-US" sz="1100" dirty="0">
                <a:latin typeface="Arial" panose="020B0604020202020204" pitchFamily="34" charset="0"/>
                <a:ea typeface="Arial" panose="020B0604020202020204" pitchFamily="34" charset="0"/>
              </a:rPr>
              <a:t>explore artworks from Aboriginal artists and Torres Strait Islander artists who represent the land through symbolic pattern</a:t>
            </a:r>
            <a:endParaRPr lang="en-AU" sz="1100" dirty="0">
              <a:latin typeface="Arial" panose="020B0604020202020204" pitchFamily="34" charset="0"/>
              <a:ea typeface="Arial" panose="020B0604020202020204" pitchFamily="34" charset="0"/>
            </a:endParaRPr>
          </a:p>
          <a:p>
            <a:pPr marL="342900" lvl="0" indent="-342900">
              <a:spcAft>
                <a:spcPts val="300"/>
              </a:spcAft>
              <a:buFont typeface="Symbol" panose="05050102010706020507" pitchFamily="18" charset="2"/>
              <a:buChar char=""/>
              <a:tabLst>
                <a:tab pos="467360" algn="l"/>
              </a:tabLst>
            </a:pPr>
            <a:r>
              <a:rPr lang="en-US" sz="1100" dirty="0">
                <a:latin typeface="Arial" panose="020B0604020202020204" pitchFamily="34" charset="0"/>
                <a:ea typeface="Arial" panose="020B0604020202020204" pitchFamily="34" charset="0"/>
              </a:rPr>
              <a:t>explore visual conventions (visual capture, textural rubbing, painting, collage)</a:t>
            </a:r>
            <a:endParaRPr lang="en-AU" sz="1100" dirty="0">
              <a:latin typeface="Arial" panose="020B0604020202020204" pitchFamily="34" charset="0"/>
              <a:ea typeface="Arial" panose="020B0604020202020204" pitchFamily="34" charset="0"/>
            </a:endParaRPr>
          </a:p>
          <a:p>
            <a:pPr marL="342900" lvl="0" indent="-342900">
              <a:spcAft>
                <a:spcPts val="300"/>
              </a:spcAft>
              <a:buFont typeface="Symbol" panose="05050102010706020507" pitchFamily="18" charset="2"/>
              <a:buChar char=""/>
              <a:tabLst>
                <a:tab pos="467360" algn="l"/>
              </a:tabLst>
            </a:pPr>
            <a:r>
              <a:rPr lang="en-US" sz="1100" dirty="0">
                <a:latin typeface="Arial" panose="020B0604020202020204" pitchFamily="34" charset="0"/>
                <a:ea typeface="Arial" panose="020B0604020202020204" pitchFamily="34" charset="0"/>
              </a:rPr>
              <a:t>represent ideas (display / art conversations / reflections)</a:t>
            </a:r>
            <a:endParaRPr lang="en-AU" sz="1100" dirty="0">
              <a:latin typeface="Arial" panose="020B0604020202020204" pitchFamily="34" charset="0"/>
              <a:ea typeface="Arial" panose="020B0604020202020204" pitchFamily="34" charset="0"/>
            </a:endParaRPr>
          </a:p>
          <a:p>
            <a:pPr marL="342900" lvl="0" indent="-342900">
              <a:spcAft>
                <a:spcPts val="300"/>
              </a:spcAft>
              <a:buFont typeface="Symbol" panose="05050102010706020507" pitchFamily="18" charset="2"/>
              <a:buChar char=""/>
              <a:tabLst>
                <a:tab pos="467360" algn="l"/>
              </a:tabLst>
            </a:pPr>
            <a:r>
              <a:rPr lang="en-US" sz="1100" dirty="0">
                <a:latin typeface="Arial" panose="020B0604020202020204" pitchFamily="34" charset="0"/>
                <a:ea typeface="Arial" panose="020B0604020202020204" pitchFamily="34" charset="0"/>
              </a:rPr>
              <a:t>compare artworks and use art terminology to communicate meaning.</a:t>
            </a:r>
            <a:endParaRPr lang="en-AU" sz="1100" dirty="0">
              <a:latin typeface="Arial" panose="020B0604020202020204" pitchFamily="34" charset="0"/>
              <a:ea typeface="Arial" panose="020B0604020202020204" pitchFamily="34" charset="0"/>
            </a:endParaRPr>
          </a:p>
          <a:p>
            <a:endParaRPr lang="en-AU" sz="1000" dirty="0" smtClean="0">
              <a:latin typeface="Arial" panose="020B0604020202020204" pitchFamily="34" charset="0"/>
              <a:cs typeface="Arial" panose="020B0604020202020204" pitchFamily="34" charset="0"/>
            </a:endParaRPr>
          </a:p>
          <a:p>
            <a:endParaRPr lang="en-AU" sz="1000" dirty="0"/>
          </a:p>
        </p:txBody>
      </p:sp>
      <p:sp>
        <p:nvSpPr>
          <p:cNvPr id="11" name="TextBox 10"/>
          <p:cNvSpPr txBox="1"/>
          <p:nvPr/>
        </p:nvSpPr>
        <p:spPr>
          <a:xfrm>
            <a:off x="4470251" y="6854973"/>
            <a:ext cx="3958226" cy="1654299"/>
          </a:xfrm>
          <a:prstGeom prst="rect">
            <a:avLst/>
          </a:prstGeom>
          <a:noFill/>
          <a:ln w="38100">
            <a:solidFill>
              <a:srgbClr val="FF0000"/>
            </a:solidFill>
          </a:ln>
        </p:spPr>
        <p:txBody>
          <a:bodyPr wrap="square" rtlCol="0">
            <a:spAutoFit/>
          </a:bodyPr>
          <a:lstStyle/>
          <a:p>
            <a:pPr algn="ctr"/>
            <a:r>
              <a:rPr lang="en-AU" b="1" dirty="0">
                <a:solidFill>
                  <a:srgbClr val="C00000"/>
                </a:solidFill>
              </a:rPr>
              <a:t>The Arts (Visual </a:t>
            </a:r>
            <a:r>
              <a:rPr lang="en-AU" b="1" dirty="0" smtClean="0">
                <a:solidFill>
                  <a:srgbClr val="C00000"/>
                </a:solidFill>
              </a:rPr>
              <a:t>Art)</a:t>
            </a:r>
          </a:p>
          <a:p>
            <a:endParaRPr lang="en-AU" sz="1200" b="1" dirty="0">
              <a:solidFill>
                <a:srgbClr val="C00000"/>
              </a:solidFill>
              <a:latin typeface="Arial" panose="020B0604020202020204" pitchFamily="34" charset="0"/>
              <a:cs typeface="Arial" panose="020B0604020202020204" pitchFamily="34" charset="0"/>
            </a:endParaRPr>
          </a:p>
          <a:p>
            <a:r>
              <a:rPr lang="en-AU" sz="1200" b="1" dirty="0">
                <a:latin typeface="Arial" panose="020B0604020202020204" pitchFamily="34" charset="0"/>
                <a:ea typeface="SimSun" panose="02010600030101010101" pitchFamily="2" charset="-122"/>
                <a:cs typeface="Arial" panose="020B0604020202020204" pitchFamily="34" charset="0"/>
              </a:rPr>
              <a:t>Assessment task — Collection of </a:t>
            </a:r>
            <a:r>
              <a:rPr lang="en-AU" sz="1200" b="1" dirty="0" smtClean="0">
                <a:latin typeface="Arial" panose="020B0604020202020204" pitchFamily="34" charset="0"/>
                <a:ea typeface="SimSun" panose="02010600030101010101" pitchFamily="2" charset="-122"/>
                <a:cs typeface="Arial" panose="020B0604020202020204" pitchFamily="34" charset="0"/>
              </a:rPr>
              <a:t>work</a:t>
            </a:r>
          </a:p>
          <a:p>
            <a:endParaRPr lang="en-AU" sz="1200" b="1" dirty="0">
              <a:latin typeface="Arial" panose="020B0604020202020204" pitchFamily="34" charset="0"/>
              <a:ea typeface="SimSun" panose="02010600030101010101" pitchFamily="2" charset="-122"/>
              <a:cs typeface="Arial" panose="020B0604020202020204" pitchFamily="34" charset="0"/>
            </a:endParaRPr>
          </a:p>
          <a:p>
            <a:pPr>
              <a:lnSpc>
                <a:spcPts val="1500"/>
              </a:lnSpc>
              <a:spcBef>
                <a:spcPts val="1200"/>
              </a:spcBef>
              <a:spcAft>
                <a:spcPts val="1200"/>
              </a:spcAft>
            </a:pPr>
            <a:r>
              <a:rPr lang="en-AU" sz="1200" dirty="0" smtClean="0">
                <a:latin typeface="Arial" panose="020B0604020202020204" pitchFamily="34" charset="0"/>
                <a:ea typeface="SimSun" panose="02010600030101010101" pitchFamily="2" charset="-122"/>
                <a:cs typeface="Times New Roman" panose="02020603050405020304" pitchFamily="18" charset="0"/>
              </a:rPr>
              <a:t>Students will explore </a:t>
            </a:r>
            <a:r>
              <a:rPr lang="en-AU" sz="1200" dirty="0">
                <a:latin typeface="Arial" panose="020B0604020202020204" pitchFamily="34" charset="0"/>
                <a:ea typeface="SimSun" panose="02010600030101010101" pitchFamily="2" charset="-122"/>
                <a:cs typeface="Times New Roman" panose="02020603050405020304" pitchFamily="18" charset="0"/>
              </a:rPr>
              <a:t>artists’ use of patterns and surfaces from their surroundings in the artworks they make</a:t>
            </a:r>
            <a:r>
              <a:rPr lang="en-AU" sz="1200" dirty="0" smtClean="0">
                <a:latin typeface="Arial" panose="020B0604020202020204" pitchFamily="34" charset="0"/>
                <a:ea typeface="SimSun" panose="02010600030101010101" pitchFamily="2" charset="-122"/>
                <a:cs typeface="Times New Roman" panose="02020603050405020304" pitchFamily="18" charset="0"/>
              </a:rPr>
              <a:t>.</a:t>
            </a:r>
            <a:endParaRPr lang="en-AU" sz="1200" dirty="0">
              <a:latin typeface="Arial" panose="020B0604020202020204" pitchFamily="34" charset="0"/>
              <a:ea typeface="SimSun" panose="02010600030101010101" pitchFamily="2" charset="-122"/>
              <a:cs typeface="Times New Roman" panose="02020603050405020304" pitchFamily="18" charset="0"/>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70986" y="1080972"/>
            <a:ext cx="1008978" cy="862026"/>
          </a:xfrm>
          <a:prstGeom prst="rect">
            <a:avLst/>
          </a:prstGeom>
        </p:spPr>
      </p:pic>
      <p:sp>
        <p:nvSpPr>
          <p:cNvPr id="15" name="TextBox 14"/>
          <p:cNvSpPr txBox="1"/>
          <p:nvPr/>
        </p:nvSpPr>
        <p:spPr>
          <a:xfrm>
            <a:off x="162042" y="7947267"/>
            <a:ext cx="4175027" cy="1446550"/>
          </a:xfrm>
          <a:prstGeom prst="rect">
            <a:avLst/>
          </a:prstGeom>
          <a:solidFill>
            <a:schemeClr val="accent1">
              <a:lumMod val="20000"/>
              <a:lumOff val="80000"/>
            </a:schemeClr>
          </a:solidFill>
          <a:ln w="38100">
            <a:solidFill>
              <a:srgbClr val="0070C0"/>
            </a:solidFill>
          </a:ln>
        </p:spPr>
        <p:txBody>
          <a:bodyPr wrap="square" rtlCol="0">
            <a:spAutoFit/>
          </a:bodyPr>
          <a:lstStyle/>
          <a:p>
            <a:pPr algn="ctr"/>
            <a:r>
              <a:rPr lang="en-US" sz="1400" b="1" dirty="0">
                <a:ln w="0"/>
                <a:effectLst>
                  <a:outerShdw blurRad="38100" dist="19050" dir="2700000" algn="tl" rotWithShape="0">
                    <a:schemeClr val="dk1">
                      <a:alpha val="40000"/>
                    </a:schemeClr>
                  </a:outerShdw>
                </a:effectLst>
              </a:rPr>
              <a:t>Every Student </a:t>
            </a:r>
            <a:r>
              <a:rPr lang="en-US" sz="1400" b="1" dirty="0" smtClean="0">
                <a:ln w="0"/>
                <a:effectLst>
                  <a:outerShdw blurRad="38100" dist="19050" dir="2700000" algn="tl" rotWithShape="0">
                    <a:schemeClr val="dk1">
                      <a:alpha val="40000"/>
                    </a:schemeClr>
                  </a:outerShdw>
                </a:effectLst>
              </a:rPr>
              <a:t>Succeeding</a:t>
            </a:r>
          </a:p>
          <a:p>
            <a:pPr algn="ctr"/>
            <a:endParaRPr lang="en-US" sz="1400" b="1" dirty="0">
              <a:ln w="0"/>
              <a:effectLst>
                <a:outerShdw blurRad="38100" dist="19050" dir="2700000" algn="tl" rotWithShape="0">
                  <a:schemeClr val="dk1">
                    <a:alpha val="40000"/>
                  </a:schemeClr>
                </a:outerShdw>
              </a:effectLst>
            </a:endParaRPr>
          </a:p>
          <a:p>
            <a:pPr algn="ctr"/>
            <a:r>
              <a:rPr lang="en-AU" sz="1200" dirty="0" smtClean="0"/>
              <a:t>Every </a:t>
            </a:r>
            <a:r>
              <a:rPr lang="en-AU" sz="1200" dirty="0"/>
              <a:t>student succeeding is the shared vision of Queensland state schools. This strategy underpins regional and school planning to ensure every student receives the support needed to belong to the school community, engage purposefully in learning and experience academic success. </a:t>
            </a:r>
          </a:p>
        </p:txBody>
      </p:sp>
      <p:sp>
        <p:nvSpPr>
          <p:cNvPr id="13" name="TextBox 12"/>
          <p:cNvSpPr txBox="1"/>
          <p:nvPr/>
        </p:nvSpPr>
        <p:spPr>
          <a:xfrm>
            <a:off x="8545303" y="2030677"/>
            <a:ext cx="4096780" cy="5986254"/>
          </a:xfrm>
          <a:prstGeom prst="rect">
            <a:avLst/>
          </a:prstGeom>
          <a:noFill/>
          <a:ln w="38100">
            <a:solidFill>
              <a:schemeClr val="accent1"/>
            </a:solidFill>
          </a:ln>
        </p:spPr>
        <p:txBody>
          <a:bodyPr wrap="square" rtlCol="0">
            <a:spAutoFit/>
          </a:bodyPr>
          <a:lstStyle/>
          <a:p>
            <a:pPr algn="ctr"/>
            <a:r>
              <a:rPr lang="en-AU" b="1" dirty="0" smtClean="0">
                <a:solidFill>
                  <a:schemeClr val="accent1"/>
                </a:solidFill>
              </a:rPr>
              <a:t>HASS</a:t>
            </a:r>
          </a:p>
          <a:p>
            <a:pPr algn="ctr"/>
            <a:r>
              <a:rPr lang="en-AU" dirty="0" smtClean="0"/>
              <a:t>Unit 1 – Semester 1 (Term 1 &amp; 2</a:t>
            </a:r>
            <a:r>
              <a:rPr lang="en-AU" dirty="0" smtClean="0"/>
              <a:t>)</a:t>
            </a:r>
          </a:p>
          <a:p>
            <a:pPr>
              <a:spcBef>
                <a:spcPts val="600"/>
              </a:spcBef>
              <a:spcAft>
                <a:spcPts val="600"/>
              </a:spcAft>
            </a:pPr>
            <a:r>
              <a:rPr lang="en-AU" sz="1200" b="1" dirty="0">
                <a:latin typeface="Arial" panose="020B0604020202020204" pitchFamily="34" charset="0"/>
                <a:ea typeface="SimSun" panose="02010600030101010101" pitchFamily="2" charset="-122"/>
              </a:rPr>
              <a:t>Australia before, during and after European settlement</a:t>
            </a:r>
            <a:endParaRPr lang="en-AU" sz="1200" dirty="0">
              <a:latin typeface="Arial" panose="020B0604020202020204" pitchFamily="34" charset="0"/>
              <a:ea typeface="Arial" panose="020B0604020202020204" pitchFamily="34" charset="0"/>
            </a:endParaRPr>
          </a:p>
          <a:p>
            <a:pPr>
              <a:spcBef>
                <a:spcPts val="600"/>
              </a:spcBef>
              <a:spcAft>
                <a:spcPts val="600"/>
              </a:spcAft>
            </a:pPr>
            <a:r>
              <a:rPr lang="en-AU" sz="1200" dirty="0">
                <a:latin typeface="Arial" panose="020B0604020202020204" pitchFamily="34" charset="0"/>
                <a:ea typeface="Arial" panose="020B0604020202020204" pitchFamily="34" charset="0"/>
              </a:rPr>
              <a:t>In this unit, students:</a:t>
            </a:r>
          </a:p>
          <a:p>
            <a:pPr marL="342900" lvl="0" indent="-342900">
              <a:spcAft>
                <a:spcPts val="300"/>
              </a:spcAft>
              <a:buFont typeface="Symbol" panose="05050102010706020507" pitchFamily="18" charset="2"/>
              <a:buChar char=""/>
              <a:tabLst>
                <a:tab pos="467360" algn="l"/>
              </a:tabLst>
            </a:pPr>
            <a:r>
              <a:rPr lang="en-AU" sz="1200" dirty="0">
                <a:latin typeface="Arial" panose="020B0604020202020204" pitchFamily="34" charset="0"/>
                <a:ea typeface="Arial" panose="020B0604020202020204" pitchFamily="34" charset="0"/>
              </a:rPr>
              <a:t>draw conclusions about how the identities and sense of belonging for Aboriginal and Torres Strait Islander peoples in the past and present were and continue to be affected by British colonisation and the enactment of </a:t>
            </a:r>
            <a:r>
              <a:rPr lang="en-AU" sz="1200" i="1" dirty="0">
                <a:latin typeface="Arial" panose="020B0604020202020204" pitchFamily="34" charset="0"/>
                <a:ea typeface="Arial" panose="020B0604020202020204" pitchFamily="34" charset="0"/>
              </a:rPr>
              <a:t>terra nullius</a:t>
            </a:r>
            <a:r>
              <a:rPr lang="en-AU" sz="1200" dirty="0">
                <a:latin typeface="Arial" panose="020B0604020202020204" pitchFamily="34" charset="0"/>
                <a:ea typeface="Arial" panose="020B0604020202020204" pitchFamily="34" charset="0"/>
              </a:rPr>
              <a:t>.</a:t>
            </a:r>
          </a:p>
          <a:p>
            <a:pPr marL="342900" lvl="0" indent="-342900">
              <a:spcAft>
                <a:spcPts val="300"/>
              </a:spcAft>
              <a:buFont typeface="Symbol" panose="05050102010706020507" pitchFamily="18" charset="2"/>
              <a:buChar char=""/>
              <a:tabLst>
                <a:tab pos="467360" algn="l"/>
              </a:tabLst>
            </a:pPr>
            <a:r>
              <a:rPr lang="en-AU" sz="1200" dirty="0">
                <a:latin typeface="Arial" panose="020B0604020202020204" pitchFamily="34" charset="0"/>
                <a:ea typeface="Arial" panose="020B0604020202020204" pitchFamily="34" charset="0"/>
              </a:rPr>
              <a:t>analyse the experiences of contact between Australia's First Peoples and others, and the effects these interactions had on people and the environment</a:t>
            </a:r>
          </a:p>
          <a:p>
            <a:pPr marL="342900" lvl="0" indent="-342900">
              <a:spcAft>
                <a:spcPts val="300"/>
              </a:spcAft>
              <a:buFont typeface="Symbol" panose="05050102010706020507" pitchFamily="18" charset="2"/>
              <a:buChar char=""/>
              <a:tabLst>
                <a:tab pos="467360" algn="l"/>
              </a:tabLst>
            </a:pPr>
            <a:r>
              <a:rPr lang="en-AU" sz="1200" dirty="0">
                <a:latin typeface="Arial" panose="020B0604020202020204" pitchFamily="34" charset="0"/>
                <a:ea typeface="Arial" panose="020B0604020202020204" pitchFamily="34" charset="0"/>
              </a:rPr>
              <a:t>make connections between world history events between the 1400s and the 1800s, and the history of Australia, including the reasons for the colonisation of Australia</a:t>
            </a:r>
          </a:p>
          <a:p>
            <a:pPr marL="342900" lvl="0" indent="-342900">
              <a:spcAft>
                <a:spcPts val="300"/>
              </a:spcAft>
              <a:buFont typeface="Symbol" panose="05050102010706020507" pitchFamily="18" charset="2"/>
              <a:buChar char=""/>
              <a:tabLst>
                <a:tab pos="467360" algn="l"/>
              </a:tabLst>
            </a:pPr>
            <a:r>
              <a:rPr lang="en-AU" sz="1200" dirty="0">
                <a:latin typeface="Arial" panose="020B0604020202020204" pitchFamily="34" charset="0"/>
                <a:ea typeface="Arial" panose="020B0604020202020204" pitchFamily="34" charset="0"/>
              </a:rPr>
              <a:t>investigate the experiences of European explorers, convicts, settlers and Australia's First Peoples, and the impact colonisation had on the lives of different groups of people</a:t>
            </a:r>
          </a:p>
          <a:p>
            <a:pPr marL="342900" lvl="0" indent="-342900">
              <a:spcAft>
                <a:spcPts val="300"/>
              </a:spcAft>
              <a:buFont typeface="Symbol" panose="05050102010706020507" pitchFamily="18" charset="2"/>
              <a:buChar char=""/>
              <a:tabLst>
                <a:tab pos="467360" algn="l"/>
              </a:tabLst>
            </a:pPr>
            <a:r>
              <a:rPr lang="en-AU" sz="1200" dirty="0">
                <a:latin typeface="Arial" panose="020B0604020202020204" pitchFamily="34" charset="0"/>
                <a:ea typeface="Arial" panose="020B0604020202020204" pitchFamily="34" charset="0"/>
              </a:rPr>
              <a:t>examine the purpose of laws and distinguish between rules and laws</a:t>
            </a:r>
          </a:p>
          <a:p>
            <a:pPr marL="342900" lvl="0" indent="-342900">
              <a:spcAft>
                <a:spcPts val="300"/>
              </a:spcAft>
              <a:buFont typeface="Symbol" panose="05050102010706020507" pitchFamily="18" charset="2"/>
              <a:buChar char=""/>
              <a:tabLst>
                <a:tab pos="467360" algn="l"/>
              </a:tabLst>
            </a:pPr>
            <a:r>
              <a:rPr lang="en-AU" sz="1200" dirty="0">
                <a:latin typeface="Arial" panose="020B0604020202020204" pitchFamily="34" charset="0"/>
                <a:ea typeface="Arial" panose="020B0604020202020204" pitchFamily="34" charset="0"/>
              </a:rPr>
              <a:t>explore the diversity of different groups in their local community</a:t>
            </a:r>
          </a:p>
          <a:p>
            <a:pPr marL="342900" lvl="0" indent="-342900">
              <a:spcAft>
                <a:spcPts val="300"/>
              </a:spcAft>
              <a:buFont typeface="Symbol" panose="05050102010706020507" pitchFamily="18" charset="2"/>
              <a:buChar char=""/>
              <a:tabLst>
                <a:tab pos="467360" algn="l"/>
              </a:tabLst>
            </a:pPr>
            <a:r>
              <a:rPr lang="en-AU" sz="1200" dirty="0">
                <a:latin typeface="Arial" panose="020B0604020202020204" pitchFamily="34" charset="0"/>
                <a:ea typeface="Arial" panose="020B0604020202020204" pitchFamily="34" charset="0"/>
              </a:rPr>
              <a:t>consider how personal identity is shaped by aspects of culture, and by the groups to which they belong</a:t>
            </a:r>
            <a:r>
              <a:rPr lang="en-AU" sz="1200" dirty="0" smtClean="0">
                <a:latin typeface="Arial" panose="020B0604020202020204" pitchFamily="34" charset="0"/>
                <a:ea typeface="Arial" panose="020B0604020202020204" pitchFamily="34" charset="0"/>
              </a:rPr>
              <a:t>.</a:t>
            </a:r>
            <a:endParaRPr lang="en-AU" sz="1200" dirty="0">
              <a:latin typeface="Arial" panose="020B0604020202020204" pitchFamily="34" charset="0"/>
              <a:ea typeface="Arial" panose="020B0604020202020204" pitchFamily="34" charset="0"/>
            </a:endParaRPr>
          </a:p>
        </p:txBody>
      </p:sp>
      <p:sp>
        <p:nvSpPr>
          <p:cNvPr id="14" name="TextBox 13"/>
          <p:cNvSpPr txBox="1"/>
          <p:nvPr/>
        </p:nvSpPr>
        <p:spPr>
          <a:xfrm>
            <a:off x="8561659" y="8239655"/>
            <a:ext cx="4080424" cy="1154162"/>
          </a:xfrm>
          <a:prstGeom prst="rect">
            <a:avLst/>
          </a:prstGeom>
          <a:noFill/>
          <a:ln w="38100">
            <a:solidFill>
              <a:schemeClr val="accent1"/>
            </a:solidFill>
          </a:ln>
        </p:spPr>
        <p:txBody>
          <a:bodyPr wrap="square" rtlCol="0">
            <a:spAutoFit/>
          </a:bodyPr>
          <a:lstStyle/>
          <a:p>
            <a:pPr algn="ctr"/>
            <a:r>
              <a:rPr lang="en-AU" b="1" dirty="0" smtClean="0">
                <a:solidFill>
                  <a:schemeClr val="accent1"/>
                </a:solidFill>
              </a:rPr>
              <a:t>HASS </a:t>
            </a:r>
            <a:r>
              <a:rPr lang="en-AU" b="1" dirty="0" smtClean="0">
                <a:solidFill>
                  <a:schemeClr val="accent1"/>
                </a:solidFill>
              </a:rPr>
              <a:t>Assessment</a:t>
            </a:r>
          </a:p>
          <a:p>
            <a:pPr>
              <a:lnSpc>
                <a:spcPts val="1500"/>
              </a:lnSpc>
              <a:spcAft>
                <a:spcPts val="1800"/>
              </a:spcAft>
            </a:pPr>
            <a:r>
              <a:rPr lang="en-AU" sz="1200" dirty="0" smtClean="0">
                <a:latin typeface="Arial" panose="020B0604020202020204" pitchFamily="34" charset="0"/>
                <a:ea typeface="SimSun" panose="02010600030101010101" pitchFamily="2" charset="-122"/>
                <a:cs typeface="Arial" panose="020B0604020202020204" pitchFamily="34" charset="0"/>
              </a:rPr>
              <a:t>Students will </a:t>
            </a:r>
            <a:r>
              <a:rPr lang="en-AU" sz="1200" dirty="0">
                <a:latin typeface="Arial" panose="020B0604020202020204" pitchFamily="34" charset="0"/>
                <a:ea typeface="SimSun" panose="02010600030101010101" pitchFamily="2" charset="-122"/>
                <a:cs typeface="Arial" panose="020B0604020202020204" pitchFamily="34" charset="0"/>
              </a:rPr>
              <a:t>explain aspects of life before, during and after European settlement of </a:t>
            </a:r>
            <a:r>
              <a:rPr lang="en-AU" sz="1200" dirty="0" smtClean="0">
                <a:latin typeface="Arial" panose="020B0604020202020204" pitchFamily="34" charset="0"/>
                <a:ea typeface="SimSun" panose="02010600030101010101" pitchFamily="2" charset="-122"/>
                <a:cs typeface="Arial" panose="020B0604020202020204" pitchFamily="34" charset="0"/>
              </a:rPr>
              <a:t>Australia</a:t>
            </a:r>
            <a:r>
              <a:rPr lang="en-AU" sz="1200" dirty="0">
                <a:latin typeface="Arial" panose="020B0604020202020204" pitchFamily="34" charset="0"/>
                <a:ea typeface="SimSun" panose="02010600030101010101" pitchFamily="2" charset="-122"/>
                <a:cs typeface="Arial" panose="020B0604020202020204" pitchFamily="34" charset="0"/>
              </a:rPr>
              <a:t>.</a:t>
            </a:r>
            <a:endParaRPr lang="en-AU" sz="1200" dirty="0">
              <a:latin typeface="Arial" panose="020B0604020202020204" pitchFamily="34" charset="0"/>
              <a:cs typeface="Arial" panose="020B0604020202020204" pitchFamily="34" charset="0"/>
            </a:endParaRPr>
          </a:p>
          <a:p>
            <a:r>
              <a:rPr lang="en-AU" sz="1100" dirty="0" smtClean="0"/>
              <a:t>.</a:t>
            </a:r>
            <a:endParaRPr lang="en-AU" sz="1100" dirty="0"/>
          </a:p>
        </p:txBody>
      </p:sp>
    </p:spTree>
    <p:extLst>
      <p:ext uri="{BB962C8B-B14F-4D97-AF65-F5344CB8AC3E}">
        <p14:creationId xmlns:p14="http://schemas.microsoft.com/office/powerpoint/2010/main" val="24429581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ContentAuthor xmlns="00d14d16-a983-4e0d-baeb-10cb89674631">
      <UserInfo>
        <DisplayName>GENRICH, Peter</DisplayName>
        <AccountId>36</AccountId>
        <AccountType/>
      </UserInfo>
    </PPContentAuthor>
    <PPModeratedDate xmlns="00d14d16-a983-4e0d-baeb-10cb89674631">2022-06-29T02:49:43+00:00</PPModeratedDate>
    <PPContentOwner xmlns="00d14d16-a983-4e0d-baeb-10cb89674631">
      <UserInfo>
        <DisplayName>GENRICH, Peter</DisplayName>
        <AccountId>36</AccountId>
        <AccountType/>
      </UserInfo>
    </PPContentOwner>
    <PPModeratedBy xmlns="00d14d16-a983-4e0d-baeb-10cb89674631">
      <UserInfo>
        <DisplayName>SIRETT, Mary</DisplayName>
        <AccountId>33</AccountId>
        <AccountType/>
      </UserInfo>
    </PPModeratedBy>
    <PPContentApprover xmlns="00d14d16-a983-4e0d-baeb-10cb89674631">
      <UserInfo>
        <DisplayName>GENRICH, Peter</DisplayName>
        <AccountId>36</AccountId>
        <AccountType/>
      </UserInfo>
    </PPContentApprover>
    <PPSubmittedBy xmlns="00d14d16-a983-4e0d-baeb-10cb89674631">
      <UserInfo>
        <DisplayName>SIRETT, Mary</DisplayName>
        <AccountId>33</AccountId>
        <AccountType/>
      </UserInfo>
    </PPSubmittedBy>
    <PPPublishedNotificationAddresses xmlns="00d14d16-a983-4e0d-baeb-10cb89674631" xsi:nil="true"/>
    <PPReviewDate xmlns="00d14d16-a983-4e0d-baeb-10cb89674631" xsi:nil="true"/>
    <PPReferenceNumber xmlns="00d14d16-a983-4e0d-baeb-10cb89674631" xsi:nil="true"/>
    <PPLastReviewedDate xmlns="00d14d16-a983-4e0d-baeb-10cb89674631">2022-06-29T02:49:43+00:00</PPLastReviewedDate>
    <PublishingExpirationDate xmlns="http://schemas.microsoft.com/sharepoint/v3" xsi:nil="true"/>
    <PPLastReviewedBy xmlns="00d14d16-a983-4e0d-baeb-10cb89674631">
      <UserInfo>
        <DisplayName>SIRETT, Mary</DisplayName>
        <AccountId>33</AccountId>
        <AccountType/>
      </UserInfo>
    </PPLastReviewedBy>
    <PublishingStartDate xmlns="http://schemas.microsoft.com/sharepoint/v3" xsi:nil="true"/>
    <PPSubmittedDate xmlns="00d14d16-a983-4e0d-baeb-10cb89674631">2022-06-29T02:49:00+00:00</PPSubmittedDat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17E0ED263941445BFF4E79DD89A41EA" ma:contentTypeVersion="14" ma:contentTypeDescription="Create a new document." ma:contentTypeScope="" ma:versionID="dfae3a7b87a4b20a64b32cc2eaa4ed7f">
  <xsd:schema xmlns:xsd="http://www.w3.org/2001/XMLSchema" xmlns:xs="http://www.w3.org/2001/XMLSchema" xmlns:p="http://schemas.microsoft.com/office/2006/metadata/properties" xmlns:ns1="http://schemas.microsoft.com/sharepoint/v3" xmlns:ns2="00d14d16-a983-4e0d-baeb-10cb89674631" targetNamespace="http://schemas.microsoft.com/office/2006/metadata/properties" ma:root="true" ma:fieldsID="9abe949e9cd991d856177234c0663ed3" ns1:_="" ns2:_="">
    <xsd:import namespace="http://schemas.microsoft.com/sharepoint/v3"/>
    <xsd:import namespace="00d14d16-a983-4e0d-baeb-10cb89674631"/>
    <xsd:element name="properties">
      <xsd:complexType>
        <xsd:sequence>
          <xsd:element name="documentManagement">
            <xsd:complexType>
              <xsd:all>
                <xsd:element ref="ns1:PublishingStartDate" minOccurs="0"/>
                <xsd:element ref="ns1:PublishingExpirationDate" minOccurs="0"/>
                <xsd:element ref="ns2:PPContentOwner" minOccurs="0"/>
                <xsd:element ref="ns2:PPContentAuthor" minOccurs="0"/>
                <xsd:element ref="ns2:PPSubmittedBy" minOccurs="0"/>
                <xsd:element ref="ns2:PPSubmittedDate" minOccurs="0"/>
                <xsd:element ref="ns2:PPModeratedBy" minOccurs="0"/>
                <xsd:element ref="ns2:PPModeratedDate" minOccurs="0"/>
                <xsd:element ref="ns2:PPReferenceNumber" minOccurs="0"/>
                <xsd:element ref="ns2:PPContentApprover" minOccurs="0"/>
                <xsd:element ref="ns2:PPReviewDate" minOccurs="0"/>
                <xsd:element ref="ns2:PPLastReviewedDate" minOccurs="0"/>
                <xsd:element ref="ns2:PPLastReviewedBy" minOccurs="0"/>
                <xsd:element ref="ns2:PPPublishedNotificationAddress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0d14d16-a983-4e0d-baeb-10cb89674631" elementFormDefault="qualified">
    <xsd:import namespace="http://schemas.microsoft.com/office/2006/documentManagement/types"/>
    <xsd:import namespace="http://schemas.microsoft.com/office/infopath/2007/PartnerControls"/>
    <xsd:element name="PPContentOwner" ma:index="10" nillable="true" ma:displayName="Content Owner" ma:description="The person ultimately responsible for the content of this item." ma:list="UserInfo" ma:internalName="PPContent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ContentAuthor" ma:index="11" nillable="true" ma:displayName="Content Author" ma:description="The person responsible for creating and maintaining this item’s content." ma:list="UserInfo" ma:internalName="PPContentAutho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SubmittedBy" ma:index="12" nillable="true" ma:displayName="Submitted By" ma:description="The person who submitted this item for approval." ma:list="UserInfo" ma:internalName="PPSubmitt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SubmittedDate" ma:index="13" nillable="true" ma:displayName="Submitted Date" ma:description="The date and time when this item was submitted for approval." ma:format="DateOnly" ma:internalName="PPSubmittedDate">
      <xsd:simpleType>
        <xsd:restriction base="dms:DateTime"/>
      </xsd:simpleType>
    </xsd:element>
    <xsd:element name="PPModeratedBy" ma:index="14" nillable="true" ma:displayName="Moderated By" ma:description="The user that either approved or rejected the item." ma:list="UserInfo" ma:internalName="PPModerat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ModeratedDate" ma:index="15" nillable="true" ma:displayName="Moderated Date" ma:description="The date that the item was either approved or rejected." ma:format="DateOnly" ma:internalName="PPModeratedDate">
      <xsd:simpleType>
        <xsd:restriction base="dms:DateTime"/>
      </xsd:simpleType>
    </xsd:element>
    <xsd:element name="PPReferenceNumber" ma:index="16" nillable="true" ma:displayName="Reference Number" ma:description="The identifier from another system that represents or is related to this item (if applicable)." ma:internalName="PPReferenceNumber">
      <xsd:simpleType>
        <xsd:restriction base="dms:Text"/>
      </xsd:simpleType>
    </xsd:element>
    <xsd:element name="PPContentApprover" ma:index="17" nillable="true" ma:displayName="Content Approver" ma:description="The person who is responsible for approving the content of this item." ma:list="UserInfo" ma:internalName="PPContentApprov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ReviewDate" ma:index="18" nillable="true" ma:displayName="Review Date" ma:description="The date the item's content will be next due for review." ma:format="DateOnly" ma:internalName="PPReviewDate">
      <xsd:simpleType>
        <xsd:restriction base="dms:DateTime"/>
      </xsd:simpleType>
    </xsd:element>
    <xsd:element name="PPLastReviewedDate" ma:index="19" nillable="true" ma:displayName="Last Reviewed Date" ma:description="The date the item's content was last reviewed." ma:internalName="PPLastReviewedDate">
      <xsd:simpleType>
        <xsd:restriction base="dms:DateTime"/>
      </xsd:simpleType>
    </xsd:element>
    <xsd:element name="PPLastReviewedBy" ma:index="20" nillable="true" ma:displayName="Last Reviewed By" ma:description="The person who last reviewed the item's content." ma:list="UserInfo" ma:internalName="PPLastReview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PublishedNotificationAddresses" ma:index="21" nillable="true" ma:displayName="Published Notification Address(es)" ma:description="The email address(es) of people to notify when this item is published. Note: Email addresses are separated by a ';'." ma:internalName="PPPublishedNotificationAddresse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34F2017-95FA-48B5-95F1-4F841147C9D3}"/>
</file>

<file path=customXml/itemProps2.xml><?xml version="1.0" encoding="utf-8"?>
<ds:datastoreItem xmlns:ds="http://schemas.openxmlformats.org/officeDocument/2006/customXml" ds:itemID="{3EAA3A74-D257-4791-B89B-4E5957D155AF}"/>
</file>

<file path=customXml/itemProps3.xml><?xml version="1.0" encoding="utf-8"?>
<ds:datastoreItem xmlns:ds="http://schemas.openxmlformats.org/officeDocument/2006/customXml" ds:itemID="{BC9CBE9A-CB3C-4679-A8A8-958A81205185}"/>
</file>

<file path=docProps/app.xml><?xml version="1.0" encoding="utf-8"?>
<Properties xmlns="http://schemas.openxmlformats.org/officeDocument/2006/extended-properties" xmlns:vt="http://schemas.openxmlformats.org/officeDocument/2006/docPropsVTypes">
  <Template>Office Theme</Template>
  <TotalTime>452</TotalTime>
  <Words>1232</Words>
  <Application>Microsoft Office PowerPoint</Application>
  <PresentationFormat>A3 Paper (297x420 mm)</PresentationFormat>
  <Paragraphs>88</Paragraphs>
  <Slides>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PMingLiU</vt:lpstr>
      <vt:lpstr>SimSun</vt:lpstr>
      <vt:lpstr>Arial</vt:lpstr>
      <vt:lpstr>Arial Narrow</vt:lpstr>
      <vt:lpstr>Calibri</vt:lpstr>
      <vt:lpstr>Calibri Light</vt:lpstr>
      <vt:lpstr>Cambria</vt:lpstr>
      <vt:lpstr>Symbol</vt:lpstr>
      <vt:lpstr>Times New Roman</vt:lpstr>
      <vt:lpstr>Office Theme</vt:lpstr>
      <vt:lpstr>PowerPoint Presentation</vt:lpstr>
      <vt:lpstr>PowerPoint Presentation</vt:lpstr>
    </vt:vector>
  </TitlesOfParts>
  <Company>Queensland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Term 1 - Year 4 PowerPoint Presentation</dc:title>
  <dc:creator>GENRICH, Peter</dc:creator>
  <cp:lastModifiedBy>EASTWOOD, Lyndsey (least41)</cp:lastModifiedBy>
  <cp:revision>25</cp:revision>
  <cp:lastPrinted>2019-02-08T02:35:56Z</cp:lastPrinted>
  <dcterms:created xsi:type="dcterms:W3CDTF">2019-02-07T22:28:55Z</dcterms:created>
  <dcterms:modified xsi:type="dcterms:W3CDTF">2020-02-11T03:17:19Z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0x010100D17E0ED263941445BFF4E79DD89A41EA</vt:lpwstr>
  </property>
</Properties>
</file>